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9"/>
  </p:notesMasterIdLst>
  <p:sldIdLst>
    <p:sldId id="417" r:id="rId3"/>
    <p:sldId id="439" r:id="rId4"/>
    <p:sldId id="299" r:id="rId5"/>
    <p:sldId id="282" r:id="rId6"/>
    <p:sldId id="370" r:id="rId7"/>
    <p:sldId id="373" r:id="rId8"/>
    <p:sldId id="435" r:id="rId9"/>
    <p:sldId id="391" r:id="rId10"/>
    <p:sldId id="376" r:id="rId11"/>
    <p:sldId id="419" r:id="rId12"/>
    <p:sldId id="415" r:id="rId13"/>
    <p:sldId id="263" r:id="rId14"/>
    <p:sldId id="382" r:id="rId15"/>
    <p:sldId id="381" r:id="rId16"/>
    <p:sldId id="384" r:id="rId17"/>
    <p:sldId id="396" r:id="rId18"/>
    <p:sldId id="397" r:id="rId19"/>
    <p:sldId id="436" r:id="rId20"/>
    <p:sldId id="394" r:id="rId21"/>
    <p:sldId id="424" r:id="rId22"/>
    <p:sldId id="364" r:id="rId23"/>
    <p:sldId id="398" r:id="rId24"/>
    <p:sldId id="286" r:id="rId25"/>
    <p:sldId id="294" r:id="rId26"/>
    <p:sldId id="426" r:id="rId27"/>
    <p:sldId id="341" r:id="rId28"/>
    <p:sldId id="329" r:id="rId29"/>
    <p:sldId id="335" r:id="rId30"/>
    <p:sldId id="403" r:id="rId31"/>
    <p:sldId id="293" r:id="rId32"/>
    <p:sldId id="344" r:id="rId33"/>
    <p:sldId id="427" r:id="rId34"/>
    <p:sldId id="312" r:id="rId35"/>
    <p:sldId id="405" r:id="rId36"/>
    <p:sldId id="363" r:id="rId37"/>
    <p:sldId id="273" r:id="rId38"/>
    <p:sldId id="351" r:id="rId39"/>
    <p:sldId id="428" r:id="rId40"/>
    <p:sldId id="353" r:id="rId41"/>
    <p:sldId id="434" r:id="rId42"/>
    <p:sldId id="431" r:id="rId43"/>
    <p:sldId id="432" r:id="rId44"/>
    <p:sldId id="352" r:id="rId45"/>
    <p:sldId id="412" r:id="rId46"/>
    <p:sldId id="437" r:id="rId47"/>
    <p:sldId id="44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388703-2032-4C02-80A4-D158B4602521}" type="datetimeFigureOut">
              <a:rPr lang="en-US" smtClean="0"/>
              <a:t>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058F6C-D3A5-4ED3-969D-A5F13CAA1851}" type="slidenum">
              <a:rPr lang="en-US" smtClean="0"/>
              <a:t>‹#›</a:t>
            </a:fld>
            <a:endParaRPr lang="en-US"/>
          </a:p>
        </p:txBody>
      </p:sp>
    </p:spTree>
    <p:extLst>
      <p:ext uri="{BB962C8B-B14F-4D97-AF65-F5344CB8AC3E}">
        <p14:creationId xmlns:p14="http://schemas.microsoft.com/office/powerpoint/2010/main" val="4025022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black"/>
                </a:solidFill>
                <a:effectLst/>
                <a:uLnTx/>
                <a:uFillTx/>
                <a:latin typeface="Calibri" panose="020F0502020204030204"/>
                <a:ea typeface="+mn-ea"/>
                <a:cs typeface="+mn-cs"/>
              </a:rPr>
              <a:t>Good Morning, my name is Cliff Berg. I serve as your District Governor. First of all, I want to thank all of you for taking on this leadership role. As John has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black"/>
                </a:solidFill>
                <a:effectLst/>
                <a:uLnTx/>
                <a:uFillTx/>
                <a:latin typeface="Calibri" panose="020F0502020204030204"/>
                <a:ea typeface="+mn-ea"/>
                <a:cs typeface="+mn-cs"/>
              </a:rPr>
              <a:t>probably already told you, being Club President is the best job in Rotary.   I have been a Rotarian for 52 years, having belonged to 3 different clubs. Currently, 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black"/>
                </a:solidFill>
                <a:effectLst/>
                <a:uLnTx/>
                <a:uFillTx/>
                <a:latin typeface="Calibri" panose="020F0502020204030204"/>
                <a:ea typeface="+mn-ea"/>
                <a:cs typeface="+mn-cs"/>
              </a:rPr>
              <a:t>belong to the Rotary Club of Ocean City-Berlin. I have served as President of 2 of those clubs. I am retired, but in my professional life, I was a principal in 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black"/>
                </a:solidFill>
                <a:effectLst/>
                <a:uLnTx/>
                <a:uFillTx/>
                <a:latin typeface="Calibri" panose="020F0502020204030204"/>
                <a:ea typeface="+mn-ea"/>
                <a:cs typeface="+mn-cs"/>
              </a:rPr>
              <a:t>Financial Planning firm.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black"/>
                </a:solidFill>
                <a:effectLst/>
                <a:uLnTx/>
                <a:uFillTx/>
                <a:latin typeface="Calibri" panose="020F0502020204030204"/>
                <a:ea typeface="+mn-ea"/>
                <a:cs typeface="+mn-cs"/>
              </a:rPr>
              <a:t>We all have different stories about what brought us to Rotary, and what keeps us in Rotary. But we share a common bond: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417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1" i="0" u="none" kern="1200" baseline="0" dirty="0">
                <a:solidFill>
                  <a:schemeClr val="tx1"/>
                </a:solidFill>
                <a:effectLst/>
                <a:latin typeface="+mn-lt"/>
                <a:ea typeface="+mn-ea"/>
                <a:cs typeface="+mn-cs"/>
              </a:rPr>
              <a:t>As we move closer to polio eradication, we wonder: What are the new stories that will unite us, motivate us, and tell the rest of the world about our impact? </a:t>
            </a:r>
            <a:endParaRPr lang="pt-br" b="1"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351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1" i="0" u="none" kern="1200" baseline="0" dirty="0">
                <a:solidFill>
                  <a:schemeClr val="tx1"/>
                </a:solidFill>
                <a:effectLst/>
                <a:latin typeface="+mn-lt"/>
                <a:ea typeface="+mn-ea"/>
                <a:cs typeface="+mn-cs"/>
              </a:rPr>
              <a:t>Where is the next generation of leadership coming from?  We’re in the midst of a huge demographic shift, but while the rising generations share our passion for </a:t>
            </a:r>
          </a:p>
          <a:p>
            <a:pPr algn="l" rtl="0"/>
            <a:endParaRPr lang="pt-BR" sz="1200" b="1" i="0" u="none" kern="1200" baseline="0" dirty="0">
              <a:solidFill>
                <a:schemeClr val="tx1"/>
              </a:solidFill>
              <a:effectLst/>
              <a:latin typeface="+mn-lt"/>
              <a:ea typeface="+mn-ea"/>
              <a:cs typeface="+mn-cs"/>
            </a:endParaRPr>
          </a:p>
          <a:p>
            <a:pPr algn="l" rtl="0"/>
            <a:r>
              <a:rPr lang="pt-br" sz="1200" b="1" i="0" u="none" kern="1200" baseline="0" dirty="0">
                <a:solidFill>
                  <a:schemeClr val="tx1"/>
                </a:solidFill>
                <a:effectLst/>
                <a:latin typeface="+mn-lt"/>
                <a:ea typeface="+mn-ea"/>
                <a:cs typeface="+mn-cs"/>
              </a:rPr>
              <a:t>community and for making a difference, they have plenty of other places to go to channel that passion—on their phones </a:t>
            </a:r>
            <a:r>
              <a:rPr lang="pt-br" sz="1200" b="1" i="1" u="none" kern="1200" baseline="0" dirty="0">
                <a:solidFill>
                  <a:schemeClr val="tx1"/>
                </a:solidFill>
                <a:effectLst/>
                <a:latin typeface="+mn-lt"/>
                <a:ea typeface="+mn-ea"/>
                <a:cs typeface="+mn-cs"/>
              </a:rPr>
              <a:t>and</a:t>
            </a:r>
            <a:r>
              <a:rPr lang="pt-br" sz="1200" b="1" i="0" u="none" kern="1200" baseline="0" dirty="0">
                <a:solidFill>
                  <a:schemeClr val="tx1"/>
                </a:solidFill>
                <a:effectLst/>
                <a:latin typeface="+mn-lt"/>
                <a:ea typeface="+mn-ea"/>
                <a:cs typeface="+mn-cs"/>
              </a:rPr>
              <a:t> in the real world</a:t>
            </a:r>
            <a:r>
              <a:rPr lang="pt-br" sz="1200" b="0" i="0" u="none" kern="1200" baseline="0" dirty="0">
                <a:solidFill>
                  <a:schemeClr val="tx1"/>
                </a:solidFill>
                <a:effectLst/>
                <a:latin typeface="+mn-lt"/>
                <a:ea typeface="+mn-ea"/>
                <a:cs typeface="+mn-cs"/>
              </a:rPr>
              <a:t>. </a:t>
            </a:r>
            <a:r>
              <a:rPr lang="pt-br" sz="1200" b="1" i="0" u="none" kern="1200" baseline="0" dirty="0">
                <a:solidFill>
                  <a:schemeClr val="tx1"/>
                </a:solidFill>
                <a:effectLst/>
                <a:latin typeface="+mn-lt"/>
                <a:ea typeface="+mn-ea"/>
                <a:cs typeface="+mn-cs"/>
              </a:rPr>
              <a:t>So what is the plan </a:t>
            </a:r>
          </a:p>
          <a:p>
            <a:pPr algn="l" rtl="0"/>
            <a:endParaRPr lang="pt-BR" sz="1200" b="1" i="0" u="none" kern="1200" baseline="0" dirty="0">
              <a:solidFill>
                <a:schemeClr val="tx1"/>
              </a:solidFill>
              <a:effectLst/>
              <a:latin typeface="+mn-lt"/>
              <a:ea typeface="+mn-ea"/>
              <a:cs typeface="+mn-cs"/>
            </a:endParaRPr>
          </a:p>
          <a:p>
            <a:pPr algn="l" rtl="0"/>
            <a:r>
              <a:rPr lang="pt-BR" sz="1200" b="1" i="0" u="none" kern="1200" baseline="0" dirty="0">
                <a:solidFill>
                  <a:schemeClr val="tx1"/>
                </a:solidFill>
                <a:effectLst/>
                <a:latin typeface="+mn-lt"/>
                <a:ea typeface="+mn-ea"/>
                <a:cs typeface="+mn-cs"/>
              </a:rPr>
              <a:t>address these challenges?</a:t>
            </a:r>
            <a:endParaRPr lang="pt-br"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5172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1" i="0" u="none" kern="1200" baseline="0" dirty="0">
                <a:solidFill>
                  <a:schemeClr val="tx1"/>
                </a:solidFill>
                <a:effectLst/>
                <a:latin typeface="+mn-lt"/>
                <a:ea typeface="+mn-ea"/>
                <a:cs typeface="+mn-cs"/>
              </a:rPr>
              <a:t>Since we are People of Action, it makes sense that this plan is called The Action Plan. It’s a plan that is clear-eyed about the challenges Rotary faces. </a:t>
            </a:r>
          </a:p>
          <a:p>
            <a:endParaRPr lang="pt-br" sz="1200" b="1" kern="1200" dirty="0">
              <a:solidFill>
                <a:schemeClr val="tx1"/>
              </a:solidFill>
              <a:effectLst/>
              <a:latin typeface="+mn-lt"/>
              <a:ea typeface="+mn-ea"/>
              <a:cs typeface="+mn-cs"/>
            </a:endParaRPr>
          </a:p>
          <a:p>
            <a:pPr algn="l" rtl="0"/>
            <a:r>
              <a:rPr lang="pt-br" sz="1200" b="1" i="0" u="none" kern="1200" baseline="0" dirty="0">
                <a:solidFill>
                  <a:schemeClr val="tx1"/>
                </a:solidFill>
                <a:effectLst/>
                <a:latin typeface="+mn-lt"/>
                <a:ea typeface="+mn-ea"/>
                <a:cs typeface="+mn-cs"/>
              </a:rPr>
              <a:t>It acknowledges the difficult conversations we’ve had at Rotary and must continue to have. Our Action Plan offers the framework and space to surface – and </a:t>
            </a:r>
          </a:p>
          <a:p>
            <a:pPr algn="l" rtl="0"/>
            <a:endParaRPr lang="pt-BR" sz="1200" b="1" i="0" u="none" kern="1200" baseline="0" dirty="0">
              <a:solidFill>
                <a:schemeClr val="tx1"/>
              </a:solidFill>
              <a:effectLst/>
              <a:latin typeface="+mn-lt"/>
              <a:ea typeface="+mn-ea"/>
              <a:cs typeface="+mn-cs"/>
            </a:endParaRPr>
          </a:p>
          <a:p>
            <a:pPr algn="l" rtl="0"/>
            <a:r>
              <a:rPr lang="pt-br" sz="1200" b="1" i="0" u="none" kern="1200" baseline="0" dirty="0">
                <a:solidFill>
                  <a:schemeClr val="tx1"/>
                </a:solidFill>
                <a:effectLst/>
                <a:latin typeface="+mn-lt"/>
                <a:ea typeface="+mn-ea"/>
                <a:cs typeface="+mn-cs"/>
              </a:rPr>
              <a:t>address – potential disconnects between the goals and needs of clubs and districts and zones and headquarters. Change is hard. </a:t>
            </a:r>
            <a:endParaRPr lang="pt-br" b="1"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13</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524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1" i="0" u="none" kern="1200" baseline="0" dirty="0">
                <a:solidFill>
                  <a:schemeClr val="tx1"/>
                </a:solidFill>
                <a:effectLst/>
                <a:latin typeface="+mn-lt"/>
                <a:ea typeface="+mn-ea"/>
                <a:cs typeface="+mn-cs"/>
              </a:rPr>
              <a:t>Don’t we all want a stronger, more effective Rotary? A Rotary that’s more inclusive and open—to new members </a:t>
            </a:r>
            <a:r>
              <a:rPr lang="pt-br" sz="1200" b="1" i="1" u="none" kern="1200" baseline="0" dirty="0">
                <a:solidFill>
                  <a:schemeClr val="tx1"/>
                </a:solidFill>
                <a:effectLst/>
                <a:latin typeface="+mn-lt"/>
                <a:ea typeface="+mn-ea"/>
                <a:cs typeface="+mn-cs"/>
              </a:rPr>
              <a:t>and </a:t>
            </a:r>
            <a:r>
              <a:rPr lang="pt-br" sz="1200" b="1" i="0" u="none" kern="1200" baseline="0" dirty="0">
                <a:solidFill>
                  <a:schemeClr val="tx1"/>
                </a:solidFill>
                <a:effectLst/>
                <a:latin typeface="+mn-lt"/>
                <a:ea typeface="+mn-ea"/>
                <a:cs typeface="+mn-cs"/>
              </a:rPr>
              <a:t>to new ideas. More adept at using </a:t>
            </a:r>
          </a:p>
          <a:p>
            <a:pPr algn="l" rtl="0"/>
            <a:endParaRPr lang="pt-BR" sz="1200" b="1" i="0" u="none" kern="1200" baseline="0" dirty="0">
              <a:solidFill>
                <a:schemeClr val="tx1"/>
              </a:solidFill>
              <a:effectLst/>
              <a:latin typeface="+mn-lt"/>
              <a:ea typeface="+mn-ea"/>
              <a:cs typeface="+mn-cs"/>
            </a:endParaRPr>
          </a:p>
          <a:p>
            <a:pPr algn="l" rtl="0"/>
            <a:r>
              <a:rPr lang="pt-br" sz="1200" b="1" i="0" u="none" kern="1200" baseline="0" dirty="0">
                <a:solidFill>
                  <a:schemeClr val="tx1"/>
                </a:solidFill>
                <a:effectLst/>
                <a:latin typeface="+mn-lt"/>
                <a:ea typeface="+mn-ea"/>
                <a:cs typeface="+mn-cs"/>
              </a:rPr>
              <a:t>partnerships, digital tools, and other resources to bring people together.</a:t>
            </a:r>
            <a:endParaRPr lang="pt-br" b="1"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203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1" i="0" u="none" kern="1200" baseline="0" dirty="0">
                <a:solidFill>
                  <a:schemeClr val="tx1"/>
                </a:solidFill>
                <a:effectLst/>
                <a:latin typeface="+mn-lt"/>
                <a:ea typeface="+mn-ea"/>
                <a:cs typeface="+mn-cs"/>
              </a:rPr>
              <a:t>The Action Plan helps guide how we’ll achieve this.</a:t>
            </a:r>
          </a:p>
          <a:p>
            <a:endParaRPr lang="pt-br" sz="1200" b="1" kern="1200" dirty="0">
              <a:solidFill>
                <a:schemeClr val="tx1"/>
              </a:solidFill>
              <a:effectLst/>
              <a:latin typeface="+mn-lt"/>
              <a:ea typeface="+mn-ea"/>
              <a:cs typeface="+mn-cs"/>
            </a:endParaRPr>
          </a:p>
          <a:p>
            <a:pPr algn="l" rtl="0"/>
            <a:r>
              <a:rPr lang="pt-br" sz="1200" b="1" i="0" u="none" kern="1200" baseline="0" dirty="0">
                <a:solidFill>
                  <a:schemeClr val="tx1"/>
                </a:solidFill>
                <a:effectLst/>
                <a:latin typeface="+mn-lt"/>
                <a:ea typeface="+mn-ea"/>
                <a:cs typeface="+mn-cs"/>
              </a:rPr>
              <a:t>As a Rotary leader, you’ve been entrusted with a pivotal role of encouraging buy-in for the plan, and helping clubs realize our priorities over the next five years . . </a:t>
            </a:r>
          </a:p>
          <a:p>
            <a:pPr algn="l" rtl="0"/>
            <a:endParaRPr lang="pt-BR" sz="1200" b="1" i="0" u="none" kern="1200" baseline="0" dirty="0">
              <a:solidFill>
                <a:schemeClr val="tx1"/>
              </a:solidFill>
              <a:effectLst/>
              <a:latin typeface="+mn-lt"/>
              <a:ea typeface="+mn-ea"/>
              <a:cs typeface="+mn-cs"/>
            </a:endParaRPr>
          </a:p>
          <a:p>
            <a:pPr algn="l" rtl="0"/>
            <a:r>
              <a:rPr lang="pt-br" sz="1200" b="1" i="0" u="none" kern="1200" baseline="0" dirty="0">
                <a:solidFill>
                  <a:schemeClr val="tx1"/>
                </a:solidFill>
                <a:effectLst/>
                <a:latin typeface="+mn-lt"/>
                <a:ea typeface="+mn-ea"/>
                <a:cs typeface="+mn-cs"/>
              </a:rPr>
              <a:t>. a tremendous legacy for the leaders and generations who will follow you. </a:t>
            </a:r>
            <a:endParaRPr lang="pt-br" b="1"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15</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167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i="0" u="none" kern="1200" baseline="0" dirty="0">
                <a:solidFill>
                  <a:schemeClr val="tx1"/>
                </a:solidFill>
                <a:effectLst/>
                <a:latin typeface="+mn-lt"/>
                <a:ea typeface="+mn-ea"/>
                <a:cs typeface="+mn-cs"/>
              </a:rPr>
              <a:t>This Action Plan is ambitious but achievable, with a five-year time frame that will push us but not exhaust us. It’s focused and to-the-point</a:t>
            </a:r>
          </a:p>
          <a:p>
            <a:endParaRPr lang="pt-br"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16</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098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1" i="0" u="none" kern="1200" baseline="0" dirty="0">
                <a:solidFill>
                  <a:schemeClr val="tx1"/>
                </a:solidFill>
                <a:effectLst/>
                <a:latin typeface="+mn-lt"/>
                <a:ea typeface="+mn-ea"/>
                <a:cs typeface="+mn-cs"/>
              </a:rPr>
              <a:t>It has four priorities. </a:t>
            </a:r>
            <a:r>
              <a:rPr lang="pt-br" sz="1200" b="1" i="1" u="none" kern="1200" baseline="0" dirty="0">
                <a:solidFill>
                  <a:schemeClr val="tx1"/>
                </a:solidFill>
                <a:effectLst/>
                <a:latin typeface="+mn-lt"/>
                <a:ea typeface="+mn-ea"/>
                <a:cs typeface="+mn-cs"/>
              </a:rPr>
              <a:t>Four.</a:t>
            </a:r>
            <a:r>
              <a:rPr lang="pt-br" sz="1200" b="1" i="0" u="none" kern="1200" baseline="0" dirty="0">
                <a:solidFill>
                  <a:schemeClr val="tx1"/>
                </a:solidFill>
                <a:effectLst/>
                <a:latin typeface="+mn-lt"/>
                <a:ea typeface="+mn-ea"/>
                <a:cs typeface="+mn-cs"/>
              </a:rPr>
              <a:t> Each priority reflects the input, feedback, and hopes of current and former members, leadership, Rotaractors, alumni, Youth Exchange </a:t>
            </a:r>
          </a:p>
          <a:p>
            <a:pPr algn="l" rtl="0"/>
            <a:endParaRPr lang="pt-BR" sz="1200" b="1" i="0" u="none" kern="1200" baseline="0" dirty="0">
              <a:solidFill>
                <a:schemeClr val="tx1"/>
              </a:solidFill>
              <a:effectLst/>
              <a:latin typeface="+mn-lt"/>
              <a:ea typeface="+mn-ea"/>
              <a:cs typeface="+mn-cs"/>
            </a:endParaRPr>
          </a:p>
          <a:p>
            <a:pPr algn="l" rtl="0"/>
            <a:r>
              <a:rPr lang="pt-br" sz="1200" b="1" i="0" u="none" kern="1200" baseline="0" dirty="0">
                <a:solidFill>
                  <a:schemeClr val="tx1"/>
                </a:solidFill>
                <a:effectLst/>
                <a:latin typeface="+mn-lt"/>
                <a:ea typeface="+mn-ea"/>
                <a:cs typeface="+mn-cs"/>
              </a:rPr>
              <a:t>students, and Rotary staff. In all, we reached out to more than a million people who are connected to Rotary in some way to ensure that our Action Plan priorities </a:t>
            </a:r>
          </a:p>
          <a:p>
            <a:pPr algn="l" rtl="0"/>
            <a:endParaRPr lang="pt-BR" sz="1200" b="1" i="0" u="none" kern="1200" baseline="0" dirty="0">
              <a:solidFill>
                <a:schemeClr val="tx1"/>
              </a:solidFill>
              <a:effectLst/>
              <a:latin typeface="+mn-lt"/>
              <a:ea typeface="+mn-ea"/>
              <a:cs typeface="+mn-cs"/>
            </a:endParaRPr>
          </a:p>
          <a:p>
            <a:pPr algn="l" rtl="0"/>
            <a:r>
              <a:rPr lang="pt-br" sz="1200" b="1" i="0" u="none" kern="1200" baseline="0" dirty="0">
                <a:solidFill>
                  <a:schemeClr val="tx1"/>
                </a:solidFill>
                <a:effectLst/>
                <a:latin typeface="+mn-lt"/>
                <a:ea typeface="+mn-ea"/>
                <a:cs typeface="+mn-cs"/>
              </a:rPr>
              <a:t>are the right ones, and are authentically Rotary. The four priorities are: </a:t>
            </a:r>
            <a:endParaRPr lang="pt-br" b="1"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6148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rtl="0">
              <a:lnSpc>
                <a:spcPct val="150000"/>
              </a:lnSpc>
              <a:spcBef>
                <a:spcPts val="0"/>
              </a:spcBef>
              <a:spcAft>
                <a:spcPts val="1595"/>
              </a:spcAft>
              <a:buFont typeface="Symbol" panose="05050102010706020507" pitchFamily="18" charset="2"/>
              <a:buChar char=""/>
            </a:pPr>
            <a:r>
              <a:rPr lang="pt-br" sz="1200" b="1" i="0" u="none" baseline="0" dirty="0">
                <a:effectLst/>
                <a:latin typeface="Corbel" panose="020B0503020204020204" pitchFamily="34" charset="0"/>
                <a:ea typeface="Calibri" panose="020F0502020204030204" pitchFamily="34" charset="0"/>
                <a:cs typeface="Times New Roman" panose="02020603050405020304" pitchFamily="18" charset="0"/>
              </a:rPr>
              <a:t>Increase our impact; </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lnSpc>
                <a:spcPct val="150000"/>
              </a:lnSpc>
              <a:spcBef>
                <a:spcPts val="0"/>
              </a:spcBef>
              <a:spcAft>
                <a:spcPts val="1595"/>
              </a:spcAft>
              <a:buFont typeface="Arial" panose="020B0604020202020204" pitchFamily="34" charset="0"/>
              <a:buNone/>
            </a:pPr>
            <a:r>
              <a:rPr lang="pt-br" sz="1200" b="1" i="0" u="none" baseline="0" dirty="0">
                <a:effectLst/>
                <a:latin typeface="Corbel" panose="020B0503020204020204" pitchFamily="34" charset="0"/>
                <a:ea typeface="Calibri" panose="020F0502020204030204" pitchFamily="34" charset="0"/>
                <a:cs typeface="Times New Roman" panose="02020603050405020304" pitchFamily="18" charset="0"/>
              </a:rPr>
              <a:t>   </a:t>
            </a:r>
          </a:p>
          <a:p>
            <a:pPr marL="171450" marR="0" lvl="0" indent="-171450" algn="l" rtl="0">
              <a:lnSpc>
                <a:spcPct val="150000"/>
              </a:lnSpc>
              <a:spcBef>
                <a:spcPts val="0"/>
              </a:spcBef>
              <a:spcAft>
                <a:spcPts val="1595"/>
              </a:spcAft>
              <a:buFont typeface="Arial" panose="020B0604020202020204" pitchFamily="34" charset="0"/>
              <a:buChar char="•"/>
            </a:pPr>
            <a:r>
              <a:rPr lang="pt-br" sz="1200" b="1" i="0" u="none" baseline="0" dirty="0">
                <a:effectLst/>
                <a:latin typeface="Corbel" panose="020B0503020204020204" pitchFamily="34" charset="0"/>
                <a:ea typeface="Calibri" panose="020F0502020204030204" pitchFamily="34" charset="0"/>
                <a:cs typeface="Times New Roman" panose="02020603050405020304" pitchFamily="18" charset="0"/>
              </a:rPr>
              <a:t>  Expand our reach;</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lnSpc>
                <a:spcPct val="150000"/>
              </a:lnSpc>
              <a:spcBef>
                <a:spcPts val="0"/>
              </a:spcBef>
              <a:spcAft>
                <a:spcPts val="1595"/>
              </a:spcAft>
              <a:buFont typeface="Symbol" panose="05050102010706020507" pitchFamily="18" charset="2"/>
              <a:buChar char=""/>
            </a:pPr>
            <a:endParaRPr lang="pt-br" sz="1200" b="1" i="0" u="none" baseline="0" dirty="0">
              <a:effectLst/>
              <a:latin typeface="Corbel" panose="020B0503020204020204" pitchFamily="34" charset="0"/>
              <a:ea typeface="Calibri" panose="020F0502020204030204" pitchFamily="34" charset="0"/>
              <a:cs typeface="Times New Roman" panose="02020603050405020304" pitchFamily="18" charset="0"/>
            </a:endParaRPr>
          </a:p>
          <a:p>
            <a:pPr marL="342900" marR="0" lvl="0" indent="-342900" algn="l" rtl="0">
              <a:lnSpc>
                <a:spcPct val="150000"/>
              </a:lnSpc>
              <a:spcBef>
                <a:spcPts val="0"/>
              </a:spcBef>
              <a:spcAft>
                <a:spcPts val="1595"/>
              </a:spcAft>
              <a:buFont typeface="Symbol" panose="05050102010706020507" pitchFamily="18" charset="2"/>
              <a:buChar char=""/>
            </a:pPr>
            <a:r>
              <a:rPr lang="pt-br" sz="1200" b="1" i="0" u="none" baseline="0" dirty="0">
                <a:effectLst/>
                <a:latin typeface="Corbel" panose="020B0503020204020204" pitchFamily="34" charset="0"/>
                <a:ea typeface="Calibri" panose="020F0502020204030204" pitchFamily="34" charset="0"/>
                <a:cs typeface="Times New Roman" panose="02020603050405020304" pitchFamily="18" charset="0"/>
              </a:rPr>
              <a:t>Enhance participant engagement; and,</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lnSpc>
                <a:spcPct val="150000"/>
              </a:lnSpc>
              <a:spcBef>
                <a:spcPts val="0"/>
              </a:spcBef>
              <a:spcAft>
                <a:spcPts val="1595"/>
              </a:spcAft>
              <a:buFont typeface="Symbol" panose="05050102010706020507" pitchFamily="18" charset="2"/>
              <a:buChar char=""/>
            </a:pPr>
            <a:endParaRPr lang="pt-br" sz="1200" b="1" i="0" u="none" baseline="0" dirty="0">
              <a:effectLst/>
              <a:latin typeface="Corbel" panose="020B0503020204020204" pitchFamily="34" charset="0"/>
              <a:ea typeface="Calibri" panose="020F0502020204030204" pitchFamily="34" charset="0"/>
              <a:cs typeface="Times New Roman" panose="02020603050405020304" pitchFamily="18" charset="0"/>
            </a:endParaRPr>
          </a:p>
          <a:p>
            <a:pPr marL="342900" marR="0" lvl="0" indent="-342900" algn="l" rtl="0">
              <a:lnSpc>
                <a:spcPct val="150000"/>
              </a:lnSpc>
              <a:spcBef>
                <a:spcPts val="0"/>
              </a:spcBef>
              <a:spcAft>
                <a:spcPts val="1595"/>
              </a:spcAft>
              <a:buFont typeface="Symbol" panose="05050102010706020507" pitchFamily="18" charset="2"/>
              <a:buChar char=""/>
            </a:pPr>
            <a:r>
              <a:rPr lang="pt-br" sz="1200" b="1" i="0" u="none" baseline="0" dirty="0">
                <a:effectLst/>
                <a:latin typeface="Corbel" panose="020B0503020204020204" pitchFamily="34" charset="0"/>
                <a:ea typeface="Calibri" panose="020F0502020204030204" pitchFamily="34" charset="0"/>
                <a:cs typeface="Times New Roman" panose="02020603050405020304" pitchFamily="18" charset="0"/>
              </a:rPr>
              <a:t>Increase our ability to adapt.</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p>
            <a:endParaRPr lang="pt-br"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18</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7182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i="0" u="none" kern="1200" baseline="0" dirty="0">
                <a:solidFill>
                  <a:schemeClr val="tx1"/>
                </a:solidFill>
                <a:effectLst/>
                <a:latin typeface="+mn-lt"/>
                <a:ea typeface="+mn-ea"/>
                <a:cs typeface="+mn-cs"/>
              </a:rPr>
              <a:t>Now let’s look at each one in a little more detail and some of the ways we’ll turn these priorities into action. </a:t>
            </a:r>
          </a:p>
          <a:p>
            <a:endParaRPr lang="pt-br"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19</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397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lnSpc>
                <a:spcPct val="150000"/>
              </a:lnSpc>
              <a:spcBef>
                <a:spcPts val="0"/>
              </a:spcBef>
            </a:pPr>
            <a:r>
              <a:rPr lang="pt-br" sz="1200" b="1" i="0" u="none" baseline="0" dirty="0">
                <a:effectLst/>
                <a:latin typeface="Corbel" panose="020B0503020204020204" pitchFamily="34" charset="0"/>
                <a:ea typeface="Times New Roman" panose="02020603050405020304" pitchFamily="18" charset="0"/>
                <a:cs typeface="Times New Roman" panose="02020603050405020304" pitchFamily="18" charset="0"/>
              </a:rPr>
              <a:t>Our first Action Plan priority is to increase our impact. Our actions will answer these questions:</a:t>
            </a:r>
          </a:p>
          <a:p>
            <a:pPr marL="0" marR="0" algn="l" rtl="0">
              <a:lnSpc>
                <a:spcPct val="150000"/>
              </a:lnSpc>
              <a:spcBef>
                <a:spcPts val="0"/>
              </a:spcBef>
            </a:pPr>
            <a:endParaRPr lang="pt-br" sz="1050" b="1" dirty="0">
              <a:effectLst/>
              <a:latin typeface="Corbel" panose="020B0503020204020204" pitchFamily="34" charset="0"/>
              <a:ea typeface="Times New Roman" panose="02020603050405020304" pitchFamily="18" charset="0"/>
              <a:cs typeface="Times New Roman" panose="02020603050405020304" pitchFamily="18" charset="0"/>
            </a:endParaRPr>
          </a:p>
          <a:p>
            <a:pPr marL="342900" marR="0" lvl="0" indent="-342900" algn="l" rtl="0">
              <a:lnSpc>
                <a:spcPct val="150000"/>
              </a:lnSpc>
              <a:spcBef>
                <a:spcPts val="0"/>
              </a:spcBef>
              <a:spcAft>
                <a:spcPts val="1595"/>
              </a:spcAft>
              <a:buFont typeface="Symbol" panose="05050102010706020507" pitchFamily="18" charset="2"/>
              <a:buChar char=""/>
            </a:pPr>
            <a:r>
              <a:rPr lang="pt-br" sz="1200" b="1" i="0" u="none" baseline="0" dirty="0">
                <a:effectLst/>
                <a:latin typeface="Corbel" panose="020B0503020204020204" pitchFamily="34" charset="0"/>
                <a:ea typeface="Calibri" panose="020F0502020204030204" pitchFamily="34" charset="0"/>
                <a:cs typeface="Times New Roman" panose="02020603050405020304" pitchFamily="18" charset="0"/>
              </a:rPr>
              <a:t>What will our legacy be?</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lnSpc>
                <a:spcPct val="150000"/>
              </a:lnSpc>
              <a:spcBef>
                <a:spcPts val="0"/>
              </a:spcBef>
              <a:spcAft>
                <a:spcPts val="1595"/>
              </a:spcAft>
              <a:buFont typeface="Symbol" panose="05050102010706020507" pitchFamily="18" charset="2"/>
              <a:buChar char=""/>
            </a:pPr>
            <a:endParaRPr lang="pt-br" sz="1200" b="1" i="0" u="none" baseline="0" dirty="0">
              <a:effectLst/>
              <a:latin typeface="Corbel" panose="020B0503020204020204" pitchFamily="34" charset="0"/>
              <a:ea typeface="Calibri" panose="020F0502020204030204" pitchFamily="34" charset="0"/>
              <a:cs typeface="Times New Roman" panose="02020603050405020304" pitchFamily="18" charset="0"/>
            </a:endParaRPr>
          </a:p>
          <a:p>
            <a:pPr marL="342900" marR="0" lvl="0" indent="-342900" algn="l" rtl="0">
              <a:lnSpc>
                <a:spcPct val="150000"/>
              </a:lnSpc>
              <a:spcBef>
                <a:spcPts val="0"/>
              </a:spcBef>
              <a:spcAft>
                <a:spcPts val="1595"/>
              </a:spcAft>
              <a:buFont typeface="Symbol" panose="05050102010706020507" pitchFamily="18" charset="2"/>
              <a:buChar char=""/>
            </a:pPr>
            <a:r>
              <a:rPr lang="pt-br" sz="1200" b="1" i="0" u="none" baseline="0" dirty="0">
                <a:effectLst/>
                <a:latin typeface="Corbel" panose="020B0503020204020204" pitchFamily="34" charset="0"/>
                <a:ea typeface="Calibri" panose="020F0502020204030204" pitchFamily="34" charset="0"/>
                <a:cs typeface="Times New Roman" panose="02020603050405020304" pitchFamily="18" charset="0"/>
              </a:rPr>
              <a:t>How can we define and measure our impact?</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lnSpc>
                <a:spcPct val="150000"/>
              </a:lnSpc>
              <a:spcBef>
                <a:spcPts val="0"/>
              </a:spcBef>
              <a:spcAft>
                <a:spcPts val="1595"/>
              </a:spcAft>
              <a:buFont typeface="Symbol" panose="05050102010706020507" pitchFamily="18" charset="2"/>
              <a:buChar char=""/>
            </a:pPr>
            <a:endParaRPr lang="pt-br" sz="1200" b="1" i="0" u="none" baseline="0" dirty="0">
              <a:effectLst/>
              <a:latin typeface="Corbel" panose="020B0503020204020204" pitchFamily="34" charset="0"/>
              <a:ea typeface="Calibri" panose="020F0502020204030204" pitchFamily="34" charset="0"/>
              <a:cs typeface="Times New Roman" panose="02020603050405020304" pitchFamily="18" charset="0"/>
            </a:endParaRPr>
          </a:p>
          <a:p>
            <a:pPr marL="342900" marR="0" lvl="0" indent="-342900" algn="l" rtl="0">
              <a:lnSpc>
                <a:spcPct val="150000"/>
              </a:lnSpc>
              <a:spcBef>
                <a:spcPts val="0"/>
              </a:spcBef>
              <a:spcAft>
                <a:spcPts val="1595"/>
              </a:spcAft>
              <a:buFont typeface="Symbol" panose="05050102010706020507" pitchFamily="18" charset="2"/>
              <a:buChar char=""/>
            </a:pPr>
            <a:r>
              <a:rPr lang="pt-br" sz="1200" b="1" i="0" u="none" baseline="0" dirty="0">
                <a:effectLst/>
                <a:latin typeface="Corbel" panose="020B0503020204020204" pitchFamily="34" charset="0"/>
                <a:ea typeface="Calibri" panose="020F0502020204030204" pitchFamily="34" charset="0"/>
                <a:cs typeface="Times New Roman" panose="02020603050405020304" pitchFamily="18" charset="0"/>
              </a:rPr>
              <a:t>How can we do more good in the world? </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p>
            <a:endParaRPr lang="pt-br"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20</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0752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400" b="1" i="1" u="none" kern="1200" baseline="0" dirty="0">
                <a:solidFill>
                  <a:schemeClr val="tx1"/>
                </a:solidFill>
                <a:effectLst/>
                <a:latin typeface="+mn-lt"/>
                <a:ea typeface="+mn-ea"/>
                <a:cs typeface="+mn-cs"/>
              </a:rPr>
              <a:t>“Together, we see a world where people unite and take action to create lasting change — across the globe, in our communities, and in ourselves.”</a:t>
            </a:r>
            <a:br>
              <a:rPr lang="pt-br" sz="2400" b="1" kern="1200" dirty="0">
                <a:solidFill>
                  <a:schemeClr val="tx1"/>
                </a:solidFill>
                <a:effectLst/>
                <a:latin typeface="+mn-lt"/>
                <a:ea typeface="+mn-ea"/>
                <a:cs typeface="+mn-cs"/>
              </a:rPr>
            </a:br>
            <a:endParaRPr lang="pt-br" sz="2400" b="1" kern="1200" dirty="0">
              <a:solidFill>
                <a:schemeClr val="tx1"/>
              </a:solidFill>
              <a:effectLst/>
              <a:latin typeface="+mn-lt"/>
              <a:ea typeface="+mn-ea"/>
              <a:cs typeface="+mn-cs"/>
            </a:endParaRPr>
          </a:p>
          <a:p>
            <a:endParaRPr lang="pt-br"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413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i="0" u="none" kern="1200" baseline="0" dirty="0">
                <a:solidFill>
                  <a:schemeClr val="tx1"/>
                </a:solidFill>
                <a:effectLst/>
                <a:latin typeface="+mn-lt"/>
                <a:ea typeface="+mn-ea"/>
                <a:cs typeface="+mn-cs"/>
              </a:rPr>
              <a:t>In a data-driven world, legacies must be measurable. To increase our impact and provide even more proof of what Rotarians are capable of achieving, we have to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b="1" i="0" u="non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i="0" u="none" kern="1200" baseline="0" dirty="0">
                <a:solidFill>
                  <a:schemeClr val="tx1"/>
                </a:solidFill>
                <a:effectLst/>
                <a:latin typeface="+mn-lt"/>
                <a:ea typeface="+mn-ea"/>
                <a:cs typeface="+mn-cs"/>
              </a:rPr>
              <a:t>be more data driven.</a:t>
            </a:r>
          </a:p>
          <a:p>
            <a:endParaRPr lang="pt-br"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7057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1" i="0" u="none" kern="1200" baseline="0" dirty="0">
                <a:solidFill>
                  <a:schemeClr val="tx1"/>
                </a:solidFill>
                <a:effectLst/>
                <a:latin typeface="+mn-lt"/>
                <a:ea typeface="+mn-ea"/>
                <a:cs typeface="+mn-cs"/>
              </a:rPr>
              <a:t>This kind of measurement is a best practice in every sector—you probably do something like it in your own profession. And we know that current and potential </a:t>
            </a:r>
          </a:p>
          <a:p>
            <a:pPr algn="l" rtl="0"/>
            <a:endParaRPr lang="pt-BR" sz="1200" b="1" i="0" u="none" kern="1200" baseline="0" dirty="0">
              <a:solidFill>
                <a:schemeClr val="tx1"/>
              </a:solidFill>
              <a:effectLst/>
              <a:latin typeface="+mn-lt"/>
              <a:ea typeface="+mn-ea"/>
              <a:cs typeface="+mn-cs"/>
            </a:endParaRPr>
          </a:p>
          <a:p>
            <a:pPr algn="l" rtl="0"/>
            <a:r>
              <a:rPr lang="pt-br" sz="1200" b="1" i="0" u="none" kern="1200" baseline="0" dirty="0">
                <a:solidFill>
                  <a:schemeClr val="tx1"/>
                </a:solidFill>
                <a:effectLst/>
                <a:latin typeface="+mn-lt"/>
                <a:ea typeface="+mn-ea"/>
                <a:cs typeface="+mn-cs"/>
              </a:rPr>
              <a:t>partners, as well as younger Rotarians, want to see hard proof of impact. By documenting the metrics of our good works, we get a clear picture of results. We </a:t>
            </a:r>
          </a:p>
          <a:p>
            <a:pPr algn="l" rtl="0"/>
            <a:endParaRPr lang="pt-BR" sz="1200" b="1" i="0" u="none" kern="1200" baseline="0" dirty="0">
              <a:solidFill>
                <a:schemeClr val="tx1"/>
              </a:solidFill>
              <a:effectLst/>
              <a:latin typeface="+mn-lt"/>
              <a:ea typeface="+mn-ea"/>
              <a:cs typeface="+mn-cs"/>
            </a:endParaRPr>
          </a:p>
          <a:p>
            <a:pPr algn="l" rtl="0"/>
            <a:r>
              <a:rPr lang="pt-br" sz="1200" b="1" i="0" u="none" kern="1200" baseline="0" dirty="0">
                <a:solidFill>
                  <a:schemeClr val="tx1"/>
                </a:solidFill>
                <a:effectLst/>
                <a:latin typeface="+mn-lt"/>
                <a:ea typeface="+mn-ea"/>
                <a:cs typeface="+mn-cs"/>
              </a:rPr>
              <a:t>learn how to replicate and scale up our successes. And we can tell more compelling stories about the good we do</a:t>
            </a:r>
            <a:r>
              <a:rPr lang="pt-br" sz="1200" b="0" i="0" u="none" kern="1200" baseline="0" dirty="0">
                <a:solidFill>
                  <a:schemeClr val="tx1"/>
                </a:solidFill>
                <a:effectLst/>
                <a:latin typeface="+mn-lt"/>
                <a:ea typeface="+mn-ea"/>
                <a:cs typeface="+mn-cs"/>
              </a:rPr>
              <a:t>. </a:t>
            </a:r>
            <a:endParaRPr lang="pt-br"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961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i="0" u="none" kern="1200" baseline="0" dirty="0">
                <a:solidFill>
                  <a:schemeClr val="tx1"/>
                </a:solidFill>
                <a:effectLst/>
                <a:latin typeface="+mn-lt"/>
                <a:ea typeface="+mn-ea"/>
                <a:cs typeface="+mn-cs"/>
              </a:rPr>
              <a:t>There’s a lot we can do at the club level, too. We’re going to encourage a greater sense of focus—instead of clubs trying to do too many things and getting only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b="1" i="0" u="non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i="0" u="none" kern="1200" baseline="0" dirty="0">
                <a:solidFill>
                  <a:schemeClr val="tx1"/>
                </a:solidFill>
                <a:effectLst/>
                <a:latin typeface="+mn-lt"/>
                <a:ea typeface="+mn-ea"/>
                <a:cs typeface="+mn-cs"/>
              </a:rPr>
              <a:t>halfway there. We’re going to help clubs collect more information on community impact and do pre- and post-activity evaluations, so they can tell compelling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b="1" i="0" u="non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i="0" u="none" kern="1200" baseline="0" dirty="0">
                <a:solidFill>
                  <a:schemeClr val="tx1"/>
                </a:solidFill>
                <a:effectLst/>
                <a:latin typeface="+mn-lt"/>
                <a:ea typeface="+mn-ea"/>
                <a:cs typeface="+mn-cs"/>
              </a:rPr>
              <a:t>stories about the impact they are making. </a:t>
            </a:r>
          </a:p>
          <a:p>
            <a:endParaRPr lang="pt-br"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23</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089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i="0" u="none" kern="1200" baseline="0">
                <a:solidFill>
                  <a:schemeClr val="tx1"/>
                </a:solidFill>
                <a:effectLst/>
                <a:latin typeface="+mn-lt"/>
                <a:ea typeface="+mn-ea"/>
                <a:cs typeface="+mn-cs"/>
              </a:rPr>
              <a:t>Together, let’s prove that our impact on the world has only just begun. </a:t>
            </a:r>
            <a:endParaRPr lang="pt-br" sz="1200" kern="1200" dirty="0">
              <a:solidFill>
                <a:schemeClr val="tx1"/>
              </a:solidFill>
              <a:effectLst/>
              <a:latin typeface="+mn-lt"/>
              <a:ea typeface="+mn-ea"/>
              <a:cs typeface="+mn-cs"/>
            </a:endParaRPr>
          </a:p>
          <a:p>
            <a:endParaRPr lang="pt-br"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9580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lnSpc>
                <a:spcPct val="150000"/>
              </a:lnSpc>
              <a:spcBef>
                <a:spcPts val="0"/>
              </a:spcBef>
            </a:pPr>
            <a:r>
              <a:rPr lang="pt-br" sz="1200" b="1" i="0" u="none" baseline="0" dirty="0">
                <a:effectLst/>
                <a:latin typeface="Corbel" panose="020B0503020204020204" pitchFamily="34" charset="0"/>
                <a:ea typeface="Times New Roman" panose="02020603050405020304" pitchFamily="18" charset="0"/>
                <a:cs typeface="Times New Roman" panose="02020603050405020304" pitchFamily="18" charset="0"/>
              </a:rPr>
              <a:t>Our second Action Plan priority is to expand our reach so that we can grow our capacity to make an impact. Together, we must answer these questions: </a:t>
            </a:r>
          </a:p>
          <a:p>
            <a:pPr marL="0" marR="0" algn="l" rtl="0">
              <a:lnSpc>
                <a:spcPct val="150000"/>
              </a:lnSpc>
              <a:spcBef>
                <a:spcPts val="0"/>
              </a:spcBef>
            </a:pPr>
            <a:endParaRPr lang="pt-br" sz="1050" b="1" dirty="0">
              <a:effectLst/>
              <a:latin typeface="Corbel" panose="020B0503020204020204" pitchFamily="34" charset="0"/>
              <a:ea typeface="Times New Roman" panose="02020603050405020304" pitchFamily="18" charset="0"/>
              <a:cs typeface="Times New Roman" panose="02020603050405020304" pitchFamily="18" charset="0"/>
            </a:endParaRPr>
          </a:p>
          <a:p>
            <a:pPr marL="342900" marR="0" lvl="0" indent="-342900" algn="l" rtl="0">
              <a:lnSpc>
                <a:spcPct val="150000"/>
              </a:lnSpc>
              <a:spcBef>
                <a:spcPts val="0"/>
              </a:spcBef>
              <a:spcAft>
                <a:spcPts val="1595"/>
              </a:spcAft>
              <a:buFont typeface="Symbol" panose="05050102010706020507" pitchFamily="18" charset="2"/>
              <a:buChar char=""/>
            </a:pPr>
            <a:endParaRPr lang="pt-br" sz="1200" b="1" i="0" u="none" baseline="0" dirty="0">
              <a:effectLst/>
              <a:latin typeface="Corbel" panose="020B0503020204020204" pitchFamily="34" charset="0"/>
              <a:ea typeface="Calibri" panose="020F0502020204030204" pitchFamily="34" charset="0"/>
              <a:cs typeface="Times New Roman" panose="02020603050405020304" pitchFamily="18" charset="0"/>
            </a:endParaRPr>
          </a:p>
          <a:p>
            <a:pPr marL="342900" marR="0" lvl="0" indent="-342900" algn="l" rtl="0">
              <a:lnSpc>
                <a:spcPct val="150000"/>
              </a:lnSpc>
              <a:spcBef>
                <a:spcPts val="0"/>
              </a:spcBef>
              <a:spcAft>
                <a:spcPts val="1595"/>
              </a:spcAft>
              <a:buFont typeface="Symbol" panose="05050102010706020507" pitchFamily="18" charset="2"/>
              <a:buChar char=""/>
            </a:pPr>
            <a:r>
              <a:rPr lang="pt-br" sz="1200" b="1" i="0" u="none" baseline="0" dirty="0">
                <a:effectLst/>
                <a:latin typeface="Corbel" panose="020B0503020204020204" pitchFamily="34" charset="0"/>
                <a:ea typeface="Calibri" panose="020F0502020204030204" pitchFamily="34" charset="0"/>
                <a:cs typeface="Times New Roman" panose="02020603050405020304" pitchFamily="18" charset="0"/>
              </a:rPr>
              <a:t>How can we share our values with new audiences?</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lnSpc>
                <a:spcPct val="150000"/>
              </a:lnSpc>
              <a:spcBef>
                <a:spcPts val="0"/>
              </a:spcBef>
              <a:spcAft>
                <a:spcPts val="1595"/>
              </a:spcAft>
              <a:buFont typeface="Symbol" panose="05050102010706020507" pitchFamily="18" charset="2"/>
              <a:buChar char=""/>
            </a:pPr>
            <a:endParaRPr lang="pt-br" sz="1200" b="1" i="0" u="none" baseline="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lnSpc>
                <a:spcPct val="150000"/>
              </a:lnSpc>
              <a:spcBef>
                <a:spcPts val="0"/>
              </a:spcBef>
              <a:spcAft>
                <a:spcPts val="1595"/>
              </a:spcAft>
              <a:buFont typeface="Symbol" panose="05050102010706020507" pitchFamily="18" charset="2"/>
              <a:buChar char=""/>
            </a:pPr>
            <a:r>
              <a:rPr lang="pt-br" sz="1200" b="1" i="0" u="none" baseline="0" dirty="0">
                <a:effectLst/>
                <a:latin typeface="Calibri" panose="020F0502020204030204" pitchFamily="34" charset="0"/>
                <a:ea typeface="Calibri" panose="020F0502020204030204" pitchFamily="34" charset="0"/>
                <a:cs typeface="Times New Roman" panose="02020603050405020304" pitchFamily="18" charset="0"/>
              </a:rPr>
              <a:t>How can we inspire more people to take action?</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lnSpc>
                <a:spcPct val="150000"/>
              </a:lnSpc>
              <a:spcBef>
                <a:spcPts val="0"/>
              </a:spcBef>
              <a:spcAft>
                <a:spcPts val="1595"/>
              </a:spcAft>
              <a:buFont typeface="Symbol" panose="05050102010706020507" pitchFamily="18" charset="2"/>
              <a:buChar char=""/>
            </a:pPr>
            <a:endParaRPr lang="pt-br" sz="1200" b="1" i="0" u="none" baseline="0" dirty="0">
              <a:effectLst/>
              <a:latin typeface="Corbel" panose="020B0503020204020204" pitchFamily="34" charset="0"/>
              <a:ea typeface="Calibri" panose="020F0502020204030204" pitchFamily="34" charset="0"/>
              <a:cs typeface="Times New Roman" panose="02020603050405020304" pitchFamily="18" charset="0"/>
            </a:endParaRPr>
          </a:p>
          <a:p>
            <a:pPr marL="342900" marR="0" lvl="0" indent="-342900" algn="l" rtl="0">
              <a:lnSpc>
                <a:spcPct val="150000"/>
              </a:lnSpc>
              <a:spcBef>
                <a:spcPts val="0"/>
              </a:spcBef>
              <a:spcAft>
                <a:spcPts val="1595"/>
              </a:spcAft>
              <a:buFont typeface="Symbol" panose="05050102010706020507" pitchFamily="18" charset="2"/>
              <a:buChar char=""/>
            </a:pPr>
            <a:r>
              <a:rPr lang="pt-br" sz="1200" b="1" i="0" u="none" baseline="0" dirty="0">
                <a:effectLst/>
                <a:latin typeface="Corbel" panose="020B0503020204020204" pitchFamily="34" charset="0"/>
                <a:ea typeface="Calibri" panose="020F0502020204030204" pitchFamily="34" charset="0"/>
                <a:cs typeface="Times New Roman" panose="02020603050405020304" pitchFamily="18" charset="0"/>
              </a:rPr>
              <a:t>What new models can we test that bring people together to experience the power of Rotary?</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p>
            <a:endParaRPr lang="pt-br"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25</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63031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1" i="0" u="none" kern="1200" baseline="0">
                <a:solidFill>
                  <a:schemeClr val="tx1"/>
                </a:solidFill>
                <a:effectLst/>
                <a:latin typeface="+mn-lt"/>
                <a:ea typeface="+mn-ea"/>
                <a:cs typeface="+mn-cs"/>
              </a:rPr>
              <a:t>Let’s start with those who have already shown an enthusiasm for Rotary. I’m talking about Rotaractors: </a:t>
            </a:r>
            <a:endParaRPr lang="pt-br"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26</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26745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1" i="0" u="none" kern="1200" baseline="0" dirty="0">
                <a:solidFill>
                  <a:schemeClr val="tx1"/>
                </a:solidFill>
                <a:effectLst/>
                <a:latin typeface="+mn-lt"/>
                <a:ea typeface="+mn-ea"/>
                <a:cs typeface="+mn-cs"/>
              </a:rPr>
              <a:t>they’re energetic, passionate, and driven community-minded professionals. They’re critical to the future of Rotary. That’s why Rotary is conducting research with </a:t>
            </a:r>
          </a:p>
          <a:p>
            <a:pPr algn="l" rtl="0"/>
            <a:endParaRPr lang="pt-BR" sz="1200" b="1" i="0" u="none" kern="1200" baseline="0" dirty="0">
              <a:solidFill>
                <a:schemeClr val="tx1"/>
              </a:solidFill>
              <a:effectLst/>
              <a:latin typeface="+mn-lt"/>
              <a:ea typeface="+mn-ea"/>
              <a:cs typeface="+mn-cs"/>
            </a:endParaRPr>
          </a:p>
          <a:p>
            <a:pPr algn="l" rtl="0"/>
            <a:r>
              <a:rPr lang="pt-br" sz="1200" b="1" i="0" u="none" kern="1200" baseline="0" dirty="0">
                <a:solidFill>
                  <a:schemeClr val="tx1"/>
                </a:solidFill>
                <a:effectLst/>
                <a:latin typeface="+mn-lt"/>
                <a:ea typeface="+mn-ea"/>
                <a:cs typeface="+mn-cs"/>
              </a:rPr>
              <a:t>them to find out what they want from Rotary and how we can attract others like them.</a:t>
            </a:r>
            <a:endParaRPr lang="pt-br" b="1"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27</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83408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1" i="0" u="none" kern="1200" baseline="0" dirty="0">
                <a:solidFill>
                  <a:schemeClr val="tx1"/>
                </a:solidFill>
                <a:effectLst/>
                <a:latin typeface="+mn-lt"/>
                <a:ea typeface="+mn-ea"/>
                <a:cs typeface="+mn-cs"/>
              </a:rPr>
              <a:t>At the corporate level, Rotary is developing new products and alternative participant models—so regardless of where people live, they can join us and take action with us. </a:t>
            </a:r>
          </a:p>
          <a:p>
            <a:endParaRPr lang="pt-br" sz="1200" b="1" kern="1200" dirty="0">
              <a:solidFill>
                <a:schemeClr val="tx1"/>
              </a:solidFill>
              <a:effectLst/>
              <a:latin typeface="+mn-lt"/>
              <a:ea typeface="+mn-ea"/>
              <a:cs typeface="+mn-cs"/>
            </a:endParaRPr>
          </a:p>
          <a:p>
            <a:pPr algn="l" rtl="0"/>
            <a:r>
              <a:rPr lang="pt-br" sz="1200" b="1" i="0" u="none" kern="1200" baseline="0" dirty="0">
                <a:solidFill>
                  <a:schemeClr val="tx1"/>
                </a:solidFill>
                <a:effectLst/>
                <a:latin typeface="+mn-lt"/>
                <a:ea typeface="+mn-ea"/>
                <a:cs typeface="+mn-cs"/>
              </a:rPr>
              <a:t>At the club level, we need to actively invest in bringing in more people from different backgrounds</a:t>
            </a:r>
            <a:r>
              <a:rPr lang="pt-br" sz="1200" b="0" i="0" u="none" kern="1200" baseline="0" dirty="0">
                <a:solidFill>
                  <a:schemeClr val="tx1"/>
                </a:solidFill>
                <a:effectLst/>
                <a:latin typeface="+mn-lt"/>
                <a:ea typeface="+mn-ea"/>
                <a:cs typeface="+mn-cs"/>
              </a:rPr>
              <a:t>. </a:t>
            </a:r>
            <a:endParaRPr lang="pt-br"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28</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121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1" i="0" u="none" kern="1200" baseline="0" dirty="0">
                <a:solidFill>
                  <a:schemeClr val="tx1"/>
                </a:solidFill>
                <a:effectLst/>
                <a:latin typeface="+mn-lt"/>
                <a:ea typeface="+mn-ea"/>
                <a:cs typeface="+mn-cs"/>
              </a:rPr>
              <a:t>There are so many ways to create new channels into Rotary—bringing family members to events, involving local Rotaractors, updating clubs’ websites and social media pages. </a:t>
            </a:r>
          </a:p>
          <a:p>
            <a:endParaRPr lang="pt-br" sz="1200" b="1" kern="1200" dirty="0">
              <a:solidFill>
                <a:schemeClr val="tx1"/>
              </a:solidFill>
              <a:effectLst/>
              <a:latin typeface="+mn-lt"/>
              <a:ea typeface="+mn-ea"/>
              <a:cs typeface="+mn-cs"/>
            </a:endParaRPr>
          </a:p>
          <a:p>
            <a:pPr algn="l" rtl="0"/>
            <a:r>
              <a:rPr lang="pt-br" sz="1200" b="1" i="0" u="none" kern="1200" baseline="0" dirty="0">
                <a:solidFill>
                  <a:schemeClr val="tx1"/>
                </a:solidFill>
                <a:effectLst/>
                <a:latin typeface="+mn-lt"/>
                <a:ea typeface="+mn-ea"/>
                <a:cs typeface="+mn-cs"/>
              </a:rPr>
              <a:t>There are all kinds of leaders in communities, and we want those leaders connected to Rotary. So let’s open up our thinking about who a leader can be, and then </a:t>
            </a:r>
          </a:p>
          <a:p>
            <a:pPr algn="l" rtl="0"/>
            <a:endParaRPr lang="pt-BR" sz="1200" b="1" i="0" u="none" kern="1200" baseline="0" dirty="0">
              <a:solidFill>
                <a:schemeClr val="tx1"/>
              </a:solidFill>
              <a:effectLst/>
              <a:latin typeface="+mn-lt"/>
              <a:ea typeface="+mn-ea"/>
              <a:cs typeface="+mn-cs"/>
            </a:endParaRPr>
          </a:p>
          <a:p>
            <a:pPr algn="l" rtl="0"/>
            <a:r>
              <a:rPr lang="pt-br" sz="1200" b="1" i="0" u="none" kern="1200" baseline="0" dirty="0">
                <a:solidFill>
                  <a:schemeClr val="tx1"/>
                </a:solidFill>
                <a:effectLst/>
                <a:latin typeface="+mn-lt"/>
                <a:ea typeface="+mn-ea"/>
                <a:cs typeface="+mn-cs"/>
              </a:rPr>
              <a:t>reach out to these new people: start a dialogue about how we can mutually benefit from their participation in our activities and events.</a:t>
            </a:r>
            <a:endParaRPr lang="pt-br" b="1"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29</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892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0" i="0" u="none" kern="1200" baseline="0">
                <a:solidFill>
                  <a:schemeClr val="tx1"/>
                </a:solidFill>
                <a:effectLst/>
                <a:latin typeface="+mn-lt"/>
                <a:ea typeface="+mn-ea"/>
                <a:cs typeface="+mn-cs"/>
              </a:rPr>
              <a:t>Here’s another way to revitalize our clubs and share our values with new audiences: form partnerships with new organizations and agencies. Already Rotary clubs partner with schools and universities, the local chamber of commerce, local governments, social service agencies, other volunteer organizations. That’s fantastic. But we need to encourage every club to do more to collaborate with and involve their communities. Let’s look around our communities and see all the ways that people are connecting—through shared professional goals, for example, or shared cultures or interests. And let’s invite those people to connect with us, too. When we think beyond traditional partnerships we show we’re an open, engaging organization. We demonstrate that positive change starts with welcoming the talents and ideas of others. </a:t>
            </a:r>
            <a:endParaRPr lang="pt-br"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30</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01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600" b="1" i="0" u="none" kern="1200" baseline="0" dirty="0">
                <a:solidFill>
                  <a:schemeClr val="tx1"/>
                </a:solidFill>
                <a:effectLst/>
                <a:latin typeface="+mn-lt"/>
                <a:ea typeface="+mn-ea"/>
                <a:cs typeface="+mn-cs"/>
              </a:rPr>
              <a:t>Individually and collectively, we are People of Action</a:t>
            </a:r>
            <a:r>
              <a:rPr lang="pt-br" sz="1200" b="0" i="0" u="none" kern="1200" baseline="0" dirty="0">
                <a:solidFill>
                  <a:schemeClr val="tx1"/>
                </a:solidFill>
                <a:effectLst/>
                <a:latin typeface="+mn-lt"/>
                <a:ea typeface="+mn-ea"/>
                <a:cs typeface="+mn-cs"/>
              </a:rPr>
              <a:t>. </a:t>
            </a:r>
          </a:p>
          <a:p>
            <a:pPr algn="l" rtl="0"/>
            <a:endParaRPr lang="pt-BR" sz="1200" b="0" i="0" u="non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prstClr val="black"/>
                </a:solidFill>
                <a:effectLst/>
                <a:uLnTx/>
                <a:uFillTx/>
                <a:latin typeface="Calibri" panose="020F0502020204030204"/>
                <a:ea typeface="+mn-ea"/>
                <a:cs typeface="+mn-cs"/>
              </a:rPr>
              <a:t>I’m here to talk to you about our plan for Rotary’s future. Because we know that there’s a big gap between who we are as an organization today and who we need and want to be. Before we get into the Action Plan itself- a little background</a:t>
            </a:r>
          </a:p>
          <a:p>
            <a:pPr algn="l" rtl="0"/>
            <a:endParaRPr lang="pt-BR" sz="1200" b="0" i="0" u="none" kern="1200" baseline="0" dirty="0">
              <a:solidFill>
                <a:schemeClr val="tx1"/>
              </a:solidFill>
              <a:effectLst/>
              <a:latin typeface="+mn-lt"/>
              <a:ea typeface="+mn-ea"/>
              <a:cs typeface="+mn-cs"/>
            </a:endParaRPr>
          </a:p>
          <a:p>
            <a:pPr algn="l" rtl="0"/>
            <a:endParaRPr lang="pt-br"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0080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i="0" u="none" kern="1200" baseline="0">
                <a:solidFill>
                  <a:schemeClr val="tx1"/>
                </a:solidFill>
                <a:effectLst/>
                <a:latin typeface="+mn-lt"/>
                <a:ea typeface="+mn-ea"/>
                <a:cs typeface="+mn-cs"/>
              </a:rPr>
              <a:t>Together, let’s build connections and opportunities that will allow people who share our drive to do the same. </a:t>
            </a:r>
            <a:endParaRPr lang="pt-br" sz="1200" kern="1200" dirty="0">
              <a:solidFill>
                <a:schemeClr val="tx1"/>
              </a:solidFill>
              <a:effectLst/>
              <a:latin typeface="+mn-lt"/>
              <a:ea typeface="+mn-ea"/>
              <a:cs typeface="+mn-cs"/>
            </a:endParaRPr>
          </a:p>
          <a:p>
            <a:endParaRPr lang="pt-br"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31</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525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rtl="0">
              <a:lnSpc>
                <a:spcPct val="150000"/>
              </a:lnSpc>
              <a:spcBef>
                <a:spcPts val="0"/>
              </a:spcBef>
              <a:buFont typeface="Arial" panose="020B0604020202020204" pitchFamily="34" charset="0"/>
              <a:buChar char="•"/>
            </a:pPr>
            <a:r>
              <a:rPr lang="pt-br" sz="1200" b="1" i="0" u="none" baseline="0" dirty="0">
                <a:effectLst/>
                <a:latin typeface="Corbel" panose="020B0503020204020204" pitchFamily="34" charset="0"/>
                <a:ea typeface="Times New Roman" panose="02020603050405020304" pitchFamily="18" charset="0"/>
                <a:cs typeface="Times New Roman" panose="02020603050405020304" pitchFamily="18" charset="0"/>
              </a:rPr>
              <a:t>Our third Action Plan priority is to enhance participant engagement. Our actions will answer these questions:</a:t>
            </a:r>
          </a:p>
          <a:p>
            <a:pPr marL="171450" marR="0" indent="-171450" algn="l" rtl="0">
              <a:lnSpc>
                <a:spcPct val="150000"/>
              </a:lnSpc>
              <a:spcBef>
                <a:spcPts val="0"/>
              </a:spcBef>
              <a:buFont typeface="Arial" panose="020B0604020202020204" pitchFamily="34" charset="0"/>
              <a:buChar char="•"/>
            </a:pPr>
            <a:endParaRPr lang="pt-br" sz="1050" b="1" dirty="0">
              <a:effectLst/>
              <a:latin typeface="Corbel" panose="020B0503020204020204" pitchFamily="34" charset="0"/>
              <a:ea typeface="Times New Roman" panose="02020603050405020304" pitchFamily="18" charset="0"/>
              <a:cs typeface="Times New Roman" panose="02020603050405020304" pitchFamily="18" charset="0"/>
            </a:endParaRPr>
          </a:p>
          <a:p>
            <a:pPr marL="171450" marR="0" lvl="0" indent="-171450" algn="l" rtl="0">
              <a:lnSpc>
                <a:spcPct val="150000"/>
              </a:lnSpc>
              <a:spcBef>
                <a:spcPts val="0"/>
              </a:spcBef>
              <a:spcAft>
                <a:spcPts val="1595"/>
              </a:spcAft>
              <a:buFont typeface="Arial" panose="020B0604020202020204" pitchFamily="34" charset="0"/>
              <a:buChar char="•"/>
            </a:pPr>
            <a:r>
              <a:rPr lang="pt-br" sz="1200" b="1" i="0" u="none" baseline="0" dirty="0">
                <a:effectLst/>
                <a:latin typeface="Corbel" panose="020B0503020204020204" pitchFamily="34" charset="0"/>
                <a:ea typeface="Calibri" panose="020F0502020204030204" pitchFamily="34" charset="0"/>
                <a:cs typeface="Times New Roman" panose="02020603050405020304" pitchFamily="18" charset="0"/>
              </a:rPr>
              <a:t>How can we make sure Rotarians find long-term value in their membership?</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lnSpc>
                <a:spcPct val="150000"/>
              </a:lnSpc>
              <a:spcBef>
                <a:spcPts val="0"/>
              </a:spcBef>
              <a:spcAft>
                <a:spcPts val="1595"/>
              </a:spcAft>
              <a:buFont typeface="Symbol" panose="05050102010706020507" pitchFamily="18" charset="2"/>
              <a:buChar char=""/>
            </a:pPr>
            <a:endParaRPr lang="pt-br" sz="1200" b="1" i="0" u="none" baseline="0" dirty="0">
              <a:effectLst/>
              <a:latin typeface="Corbel" panose="020B0503020204020204" pitchFamily="34" charset="0"/>
              <a:ea typeface="Calibri" panose="020F0502020204030204" pitchFamily="34" charset="0"/>
              <a:cs typeface="Times New Roman" panose="02020603050405020304" pitchFamily="18" charset="0"/>
            </a:endParaRPr>
          </a:p>
          <a:p>
            <a:pPr marL="342900" marR="0" lvl="0" indent="-342900" algn="l" rtl="0">
              <a:lnSpc>
                <a:spcPct val="150000"/>
              </a:lnSpc>
              <a:spcBef>
                <a:spcPts val="0"/>
              </a:spcBef>
              <a:spcAft>
                <a:spcPts val="1595"/>
              </a:spcAft>
              <a:buFont typeface="Symbol" panose="05050102010706020507" pitchFamily="18" charset="2"/>
              <a:buChar char=""/>
            </a:pPr>
            <a:r>
              <a:rPr lang="pt-br" sz="1200" b="1" i="0" u="none" baseline="0" dirty="0">
                <a:effectLst/>
                <a:latin typeface="Corbel" panose="020B0503020204020204" pitchFamily="34" charset="0"/>
                <a:ea typeface="Calibri" panose="020F0502020204030204" pitchFamily="34" charset="0"/>
                <a:cs typeface="Times New Roman" panose="02020603050405020304" pitchFamily="18" charset="0"/>
              </a:rPr>
              <a:t>What would improve the Rotary experience?</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rtl="0">
              <a:lnSpc>
                <a:spcPct val="150000"/>
              </a:lnSpc>
              <a:spcBef>
                <a:spcPts val="0"/>
              </a:spcBef>
              <a:spcAft>
                <a:spcPts val="1595"/>
              </a:spcAft>
              <a:buFont typeface="Arial" panose="020B0604020202020204" pitchFamily="34" charset="0"/>
              <a:buChar char="•"/>
            </a:pPr>
            <a:r>
              <a:rPr lang="pt-br" sz="1200" b="1" i="0" u="none" baseline="0" dirty="0">
                <a:effectLst/>
                <a:latin typeface="Corbel" panose="020B0503020204020204" pitchFamily="34" charset="0"/>
                <a:ea typeface="Calibri" panose="020F0502020204030204" pitchFamily="34" charset="0"/>
                <a:cs typeface="Times New Roman" panose="02020603050405020304" pitchFamily="18" charset="0"/>
              </a:rPr>
              <a:t>    </a:t>
            </a:r>
          </a:p>
          <a:p>
            <a:pPr marL="171450" marR="0" lvl="0" indent="-171450" algn="l" rtl="0">
              <a:lnSpc>
                <a:spcPct val="150000"/>
              </a:lnSpc>
              <a:spcBef>
                <a:spcPts val="0"/>
              </a:spcBef>
              <a:spcAft>
                <a:spcPts val="1595"/>
              </a:spcAft>
              <a:buFont typeface="Arial" panose="020B0604020202020204" pitchFamily="34" charset="0"/>
              <a:buChar char="•"/>
            </a:pPr>
            <a:r>
              <a:rPr lang="pt-br" sz="1200" b="1" i="0" u="none" baseline="0" dirty="0">
                <a:effectLst/>
                <a:latin typeface="Corbel" panose="020B0503020204020204" pitchFamily="34" charset="0"/>
                <a:ea typeface="Calibri" panose="020F0502020204030204" pitchFamily="34" charset="0"/>
                <a:cs typeface="Times New Roman" panose="02020603050405020304" pitchFamily="18" charset="0"/>
              </a:rPr>
              <a:t>What skills could people learn through Rotary?</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lnSpc>
                <a:spcPct val="150000"/>
              </a:lnSpc>
              <a:spcBef>
                <a:spcPts val="0"/>
              </a:spcBef>
              <a:spcAft>
                <a:spcPts val="1595"/>
              </a:spcAft>
              <a:buFont typeface="Symbol" panose="05050102010706020507" pitchFamily="18" charset="2"/>
              <a:buChar char=""/>
            </a:pPr>
            <a:endParaRPr lang="pt-br" sz="1200" b="1" i="0" u="none" baseline="0" dirty="0">
              <a:effectLst/>
              <a:latin typeface="Corbel" panose="020B0503020204020204" pitchFamily="34" charset="0"/>
              <a:ea typeface="Calibri" panose="020F0502020204030204" pitchFamily="34" charset="0"/>
              <a:cs typeface="Times New Roman" panose="02020603050405020304" pitchFamily="18" charset="0"/>
            </a:endParaRPr>
          </a:p>
          <a:p>
            <a:pPr marL="342900" marR="0" lvl="0" indent="-342900" algn="l" rtl="0">
              <a:lnSpc>
                <a:spcPct val="150000"/>
              </a:lnSpc>
              <a:spcBef>
                <a:spcPts val="0"/>
              </a:spcBef>
              <a:spcAft>
                <a:spcPts val="1595"/>
              </a:spcAft>
              <a:buFont typeface="Symbol" panose="05050102010706020507" pitchFamily="18" charset="2"/>
              <a:buChar char=""/>
            </a:pPr>
            <a:r>
              <a:rPr lang="pt-br" sz="1200" b="1" i="0" u="none" baseline="0" dirty="0">
                <a:effectLst/>
                <a:latin typeface="Corbel" panose="020B0503020204020204" pitchFamily="34" charset="0"/>
                <a:ea typeface="Calibri" panose="020F0502020204030204" pitchFamily="34" charset="0"/>
                <a:cs typeface="Times New Roman" panose="02020603050405020304" pitchFamily="18" charset="0"/>
              </a:rPr>
              <a:t>How can we better develop our leaders? </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p>
            <a:endParaRPr lang="pt-br"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32</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1429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1" i="0" u="none" kern="1200" baseline="0" dirty="0">
                <a:solidFill>
                  <a:schemeClr val="tx1"/>
                </a:solidFill>
                <a:effectLst/>
                <a:latin typeface="+mn-lt"/>
                <a:ea typeface="+mn-ea"/>
                <a:cs typeface="+mn-cs"/>
              </a:rPr>
              <a:t>As People of Action we strive to understand the needs of others. But just like the people and communities we serve, our fellow members need to know that they </a:t>
            </a:r>
          </a:p>
          <a:p>
            <a:pPr algn="l" rtl="0"/>
            <a:endParaRPr lang="pt-BR" sz="1200" b="1" i="0" u="none" kern="1200" baseline="0" dirty="0">
              <a:solidFill>
                <a:schemeClr val="tx1"/>
              </a:solidFill>
              <a:effectLst/>
              <a:latin typeface="+mn-lt"/>
              <a:ea typeface="+mn-ea"/>
              <a:cs typeface="+mn-cs"/>
            </a:endParaRPr>
          </a:p>
          <a:p>
            <a:pPr algn="l" rtl="0"/>
            <a:r>
              <a:rPr lang="pt-br" sz="1200" b="1" i="0" u="none" kern="1200" baseline="0" dirty="0">
                <a:solidFill>
                  <a:schemeClr val="tx1"/>
                </a:solidFill>
                <a:effectLst/>
                <a:latin typeface="+mn-lt"/>
                <a:ea typeface="+mn-ea"/>
                <a:cs typeface="+mn-cs"/>
              </a:rPr>
              <a:t>are seen, heard and valued. They’re seeking experiences that feel personally and professionally relevant and fulfilling and, in some cases, we are not delivering on </a:t>
            </a:r>
          </a:p>
          <a:p>
            <a:pPr algn="l" rtl="0"/>
            <a:endParaRPr lang="pt-BR" sz="1200" b="1" i="0" u="none" kern="1200" baseline="0" dirty="0">
              <a:solidFill>
                <a:schemeClr val="tx1"/>
              </a:solidFill>
              <a:effectLst/>
              <a:latin typeface="+mn-lt"/>
              <a:ea typeface="+mn-ea"/>
              <a:cs typeface="+mn-cs"/>
            </a:endParaRPr>
          </a:p>
          <a:p>
            <a:pPr algn="l" rtl="0"/>
            <a:r>
              <a:rPr lang="pt-br" sz="1200" b="1" i="0" u="none" kern="1200" baseline="0" dirty="0">
                <a:solidFill>
                  <a:schemeClr val="tx1"/>
                </a:solidFill>
                <a:effectLst/>
                <a:latin typeface="+mn-lt"/>
                <a:ea typeface="+mn-ea"/>
                <a:cs typeface="+mn-cs"/>
              </a:rPr>
              <a:t>that need. This priority is aimed at making sure that we give our members meaningful opportunities to evolve and grow with us – personally and professionally– </a:t>
            </a:r>
          </a:p>
          <a:p>
            <a:pPr algn="l" rtl="0"/>
            <a:endParaRPr lang="pt-BR" sz="1200" b="1" i="0" u="none" kern="1200" baseline="0" dirty="0">
              <a:solidFill>
                <a:schemeClr val="tx1"/>
              </a:solidFill>
              <a:effectLst/>
              <a:latin typeface="+mn-lt"/>
              <a:ea typeface="+mn-ea"/>
              <a:cs typeface="+mn-cs"/>
            </a:endParaRPr>
          </a:p>
          <a:p>
            <a:pPr algn="l" rtl="0"/>
            <a:r>
              <a:rPr lang="pt-br" sz="1200" b="1" i="0" u="none" kern="1200" baseline="0" dirty="0">
                <a:solidFill>
                  <a:schemeClr val="tx1"/>
                </a:solidFill>
                <a:effectLst/>
                <a:latin typeface="+mn-lt"/>
                <a:ea typeface="+mn-ea"/>
                <a:cs typeface="+mn-cs"/>
              </a:rPr>
              <a:t>throughout their lives. </a:t>
            </a:r>
            <a:endParaRPr lang="pt-br" b="1"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33</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1365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1" i="0" u="none" kern="1200" baseline="0" dirty="0">
                <a:solidFill>
                  <a:schemeClr val="tx1"/>
                </a:solidFill>
                <a:effectLst/>
                <a:latin typeface="+mn-lt"/>
                <a:ea typeface="+mn-ea"/>
                <a:cs typeface="+mn-cs"/>
              </a:rPr>
              <a:t>But let’s not stop with our members. We want to improve the overall Rotary experience for </a:t>
            </a:r>
            <a:r>
              <a:rPr lang="pt-br" sz="1200" b="1" i="1" u="none" kern="1200" baseline="0" dirty="0">
                <a:solidFill>
                  <a:schemeClr val="tx1"/>
                </a:solidFill>
                <a:effectLst/>
                <a:latin typeface="+mn-lt"/>
                <a:ea typeface="+mn-ea"/>
                <a:cs typeface="+mn-cs"/>
              </a:rPr>
              <a:t>anyone</a:t>
            </a:r>
            <a:r>
              <a:rPr lang="pt-br" sz="1200" b="1" i="0" u="none" kern="1200" baseline="0" dirty="0">
                <a:solidFill>
                  <a:schemeClr val="tx1"/>
                </a:solidFill>
                <a:effectLst/>
                <a:latin typeface="+mn-lt"/>
                <a:ea typeface="+mn-ea"/>
                <a:cs typeface="+mn-cs"/>
              </a:rPr>
              <a:t> who affiliates with us. And we should take nothing for </a:t>
            </a:r>
          </a:p>
          <a:p>
            <a:pPr algn="l" rtl="0"/>
            <a:endParaRPr lang="pt-BR" sz="1200" b="1" i="0" u="none" kern="1200" baseline="0" dirty="0">
              <a:solidFill>
                <a:schemeClr val="tx1"/>
              </a:solidFill>
              <a:effectLst/>
              <a:latin typeface="+mn-lt"/>
              <a:ea typeface="+mn-ea"/>
              <a:cs typeface="+mn-cs"/>
            </a:endParaRPr>
          </a:p>
          <a:p>
            <a:pPr algn="l" rtl="0"/>
            <a:r>
              <a:rPr lang="pt-br" sz="1200" b="1" i="0" u="none" kern="1200" baseline="0" dirty="0">
                <a:solidFill>
                  <a:schemeClr val="tx1"/>
                </a:solidFill>
                <a:effectLst/>
                <a:latin typeface="+mn-lt"/>
                <a:ea typeface="+mn-ea"/>
                <a:cs typeface="+mn-cs"/>
              </a:rPr>
              <a:t>granted. We need to look at every encounter as an opportunity to show our people what Rotary can do for them—as individuals and as members of our </a:t>
            </a:r>
          </a:p>
          <a:p>
            <a:pPr algn="l" rtl="0"/>
            <a:endParaRPr lang="pt-BR" sz="1200" b="1" i="0" u="none" kern="1200" baseline="0" dirty="0">
              <a:solidFill>
                <a:schemeClr val="tx1"/>
              </a:solidFill>
              <a:effectLst/>
              <a:latin typeface="+mn-lt"/>
              <a:ea typeface="+mn-ea"/>
              <a:cs typeface="+mn-cs"/>
            </a:endParaRPr>
          </a:p>
          <a:p>
            <a:pPr algn="l" rtl="0"/>
            <a:r>
              <a:rPr lang="pt-br" sz="1200" b="1" i="0" u="none" kern="1200" baseline="0" dirty="0">
                <a:solidFill>
                  <a:schemeClr val="tx1"/>
                </a:solidFill>
                <a:effectLst/>
                <a:latin typeface="+mn-lt"/>
                <a:ea typeface="+mn-ea"/>
                <a:cs typeface="+mn-cs"/>
              </a:rPr>
              <a:t>communities</a:t>
            </a:r>
            <a:r>
              <a:rPr lang="pt-br" sz="1200" b="0" i="0" u="none" kern="1200" baseline="0" dirty="0">
                <a:solidFill>
                  <a:schemeClr val="tx1"/>
                </a:solidFill>
                <a:effectLst/>
                <a:latin typeface="+mn-lt"/>
                <a:ea typeface="+mn-ea"/>
                <a:cs typeface="+mn-cs"/>
              </a:rPr>
              <a:t>. </a:t>
            </a:r>
            <a:endParaRPr lang="pt-br"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16907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1" i="0" u="none" kern="1200" baseline="0" dirty="0">
                <a:solidFill>
                  <a:schemeClr val="tx1"/>
                </a:solidFill>
                <a:effectLst/>
                <a:latin typeface="+mn-lt"/>
                <a:ea typeface="+mn-ea"/>
                <a:cs typeface="+mn-cs"/>
              </a:rPr>
              <a:t>Let’s create the space for members, participants, and the community at large to provide regular feedback on their experiences and needs. Let’s not wait for a </a:t>
            </a:r>
          </a:p>
          <a:p>
            <a:pPr algn="l" rtl="0"/>
            <a:endParaRPr lang="pt-BR" sz="1200" b="1" i="0" u="none" kern="1200" baseline="0" dirty="0">
              <a:solidFill>
                <a:schemeClr val="tx1"/>
              </a:solidFill>
              <a:effectLst/>
              <a:latin typeface="+mn-lt"/>
              <a:ea typeface="+mn-ea"/>
              <a:cs typeface="+mn-cs"/>
            </a:endParaRPr>
          </a:p>
          <a:p>
            <a:pPr algn="l" rtl="0"/>
            <a:r>
              <a:rPr lang="pt-br" sz="1200" b="1" i="0" u="none" kern="1200" baseline="0" dirty="0">
                <a:solidFill>
                  <a:schemeClr val="tx1"/>
                </a:solidFill>
                <a:effectLst/>
                <a:latin typeface="+mn-lt"/>
                <a:ea typeface="+mn-ea"/>
                <a:cs typeface="+mn-cs"/>
              </a:rPr>
              <a:t>community need to present itself to us: let’s be proactive and become known as the people who spot opportunities for positive change that no one else sees.</a:t>
            </a:r>
            <a:endParaRPr lang="pt-br" b="1"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35</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1529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0" i="0" u="none" kern="1200" baseline="0">
                <a:solidFill>
                  <a:schemeClr val="tx1"/>
                </a:solidFill>
                <a:effectLst/>
                <a:latin typeface="+mn-lt"/>
                <a:ea typeface="+mn-ea"/>
                <a:cs typeface="+mn-cs"/>
              </a:rPr>
              <a:t>And let’s take a hard look at what happens when people volunteer with us or attend our events. Are we doing everything we can to say, “We’re thankful you’re here. You matter to us”?</a:t>
            </a:r>
            <a:endParaRPr lang="pt-br"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36</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9677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i="0" u="none" kern="1200" baseline="0">
                <a:solidFill>
                  <a:schemeClr val="tx1"/>
                </a:solidFill>
                <a:effectLst/>
                <a:latin typeface="+mn-lt"/>
                <a:ea typeface="+mn-ea"/>
                <a:cs typeface="+mn-cs"/>
              </a:rPr>
              <a:t>Together, let’s recommit to putting the needs, expectations, and growth of our participants at the center of all we do. </a:t>
            </a:r>
            <a:endParaRPr lang="pt-br" sz="1200" kern="1200" dirty="0">
              <a:solidFill>
                <a:schemeClr val="tx1"/>
              </a:solidFill>
              <a:effectLst/>
              <a:latin typeface="+mn-lt"/>
              <a:ea typeface="+mn-ea"/>
              <a:cs typeface="+mn-cs"/>
            </a:endParaRPr>
          </a:p>
          <a:p>
            <a:endParaRPr lang="pt-br"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37</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2575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lnSpc>
                <a:spcPct val="150000"/>
              </a:lnSpc>
              <a:spcBef>
                <a:spcPts val="0"/>
              </a:spcBef>
            </a:pPr>
            <a:r>
              <a:rPr lang="pt-br" sz="1200" b="1" i="0" u="none" baseline="0" dirty="0">
                <a:effectLst/>
                <a:latin typeface="Corbel" panose="020B0503020204020204" pitchFamily="34" charset="0"/>
                <a:ea typeface="Times New Roman" panose="02020603050405020304" pitchFamily="18" charset="0"/>
                <a:cs typeface="Times New Roman" panose="02020603050405020304" pitchFamily="18" charset="0"/>
              </a:rPr>
              <a:t>Our fourth Action Plan priority is to increase our ability to adapt. Our actions will answer these questions:</a:t>
            </a:r>
          </a:p>
          <a:p>
            <a:pPr marL="0" marR="0" algn="l" rtl="0">
              <a:lnSpc>
                <a:spcPct val="150000"/>
              </a:lnSpc>
              <a:spcBef>
                <a:spcPts val="0"/>
              </a:spcBef>
            </a:pPr>
            <a:endParaRPr lang="pt-br" sz="1050" b="1" dirty="0">
              <a:effectLst/>
              <a:latin typeface="Corbel" panose="020B0503020204020204" pitchFamily="34" charset="0"/>
              <a:ea typeface="Times New Roman" panose="02020603050405020304" pitchFamily="18" charset="0"/>
              <a:cs typeface="Times New Roman" panose="02020603050405020304" pitchFamily="18" charset="0"/>
            </a:endParaRPr>
          </a:p>
          <a:p>
            <a:pPr marL="342900" marR="0" lvl="0" indent="-342900" algn="l" rtl="0">
              <a:lnSpc>
                <a:spcPct val="150000"/>
              </a:lnSpc>
              <a:spcBef>
                <a:spcPts val="0"/>
              </a:spcBef>
              <a:spcAft>
                <a:spcPts val="1595"/>
              </a:spcAft>
              <a:buFont typeface="Symbol" panose="05050102010706020507" pitchFamily="18" charset="2"/>
              <a:buChar char=""/>
            </a:pPr>
            <a:endParaRPr lang="pt-br" sz="1200" b="1" i="0" u="none" baseline="0" dirty="0">
              <a:effectLst/>
              <a:latin typeface="Corbel" panose="020B0503020204020204" pitchFamily="34" charset="0"/>
              <a:ea typeface="Calibri" panose="020F0502020204030204" pitchFamily="34" charset="0"/>
              <a:cs typeface="Times New Roman" panose="02020603050405020304" pitchFamily="18" charset="0"/>
            </a:endParaRPr>
          </a:p>
          <a:p>
            <a:pPr marL="342900" marR="0" lvl="0" indent="-342900" algn="l" rtl="0">
              <a:lnSpc>
                <a:spcPct val="150000"/>
              </a:lnSpc>
              <a:spcBef>
                <a:spcPts val="0"/>
              </a:spcBef>
              <a:spcAft>
                <a:spcPts val="1595"/>
              </a:spcAft>
              <a:buFont typeface="Symbol" panose="05050102010706020507" pitchFamily="18" charset="2"/>
              <a:buChar char=""/>
            </a:pPr>
            <a:r>
              <a:rPr lang="pt-br" sz="1200" b="1" i="0" u="none" baseline="0" dirty="0">
                <a:effectLst/>
                <a:latin typeface="Corbel" panose="020B0503020204020204" pitchFamily="34" charset="0"/>
                <a:ea typeface="Calibri" panose="020F0502020204030204" pitchFamily="34" charset="0"/>
                <a:cs typeface="Times New Roman" panose="02020603050405020304" pitchFamily="18" charset="0"/>
              </a:rPr>
              <a:t>How can we adapt faster to a changing world?</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lnSpc>
                <a:spcPct val="150000"/>
              </a:lnSpc>
              <a:spcBef>
                <a:spcPts val="0"/>
              </a:spcBef>
              <a:spcAft>
                <a:spcPts val="1595"/>
              </a:spcAft>
              <a:buFont typeface="Symbol" panose="05050102010706020507" pitchFamily="18" charset="2"/>
              <a:buChar char=""/>
            </a:pPr>
            <a:endParaRPr lang="pt-br" sz="1200" b="1" i="0" u="none" baseline="0" dirty="0">
              <a:effectLst/>
              <a:latin typeface="Corbel" panose="020B0503020204020204" pitchFamily="34" charset="0"/>
              <a:ea typeface="Calibri" panose="020F0502020204030204" pitchFamily="34" charset="0"/>
              <a:cs typeface="Times New Roman" panose="02020603050405020304" pitchFamily="18" charset="0"/>
            </a:endParaRPr>
          </a:p>
          <a:p>
            <a:pPr marL="342900" marR="0" lvl="0" indent="-342900" algn="l" rtl="0">
              <a:lnSpc>
                <a:spcPct val="150000"/>
              </a:lnSpc>
              <a:spcBef>
                <a:spcPts val="0"/>
              </a:spcBef>
              <a:spcAft>
                <a:spcPts val="1595"/>
              </a:spcAft>
              <a:buFont typeface="Symbol" panose="05050102010706020507" pitchFamily="18" charset="2"/>
              <a:buChar char=""/>
            </a:pPr>
            <a:r>
              <a:rPr lang="pt-br" sz="1200" b="1" i="0" u="none" baseline="0" dirty="0">
                <a:effectLst/>
                <a:latin typeface="Corbel" panose="020B0503020204020204" pitchFamily="34" charset="0"/>
                <a:ea typeface="Calibri" panose="020F0502020204030204" pitchFamily="34" charset="0"/>
                <a:cs typeface="Times New Roman" panose="02020603050405020304" pitchFamily="18" charset="0"/>
              </a:rPr>
              <a:t>How can new perspectives strengthen Rotary?</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lnSpc>
                <a:spcPct val="150000"/>
              </a:lnSpc>
              <a:spcBef>
                <a:spcPts val="0"/>
              </a:spcBef>
              <a:spcAft>
                <a:spcPts val="1595"/>
              </a:spcAft>
              <a:buFont typeface="Symbol" panose="05050102010706020507" pitchFamily="18" charset="2"/>
              <a:buChar char=""/>
            </a:pPr>
            <a:endParaRPr lang="pt-br" sz="1200" b="1" i="0" u="none" baseline="0" dirty="0">
              <a:effectLst/>
              <a:latin typeface="Corbel" panose="020B0503020204020204" pitchFamily="34" charset="0"/>
              <a:ea typeface="Times New Roman" panose="02020603050405020304" pitchFamily="18" charset="0"/>
              <a:cs typeface="Times New Roman" panose="02020603050405020304" pitchFamily="18" charset="0"/>
            </a:endParaRPr>
          </a:p>
          <a:p>
            <a:pPr marL="342900" marR="0" lvl="0" indent="-342900" algn="l" rtl="0">
              <a:lnSpc>
                <a:spcPct val="150000"/>
              </a:lnSpc>
              <a:spcBef>
                <a:spcPts val="0"/>
              </a:spcBef>
              <a:spcAft>
                <a:spcPts val="1595"/>
              </a:spcAft>
              <a:buFont typeface="Symbol" panose="05050102010706020507" pitchFamily="18" charset="2"/>
              <a:buChar char=""/>
            </a:pPr>
            <a:r>
              <a:rPr lang="pt-br" sz="1200" b="1" i="0" u="none" baseline="0" dirty="0">
                <a:effectLst/>
                <a:latin typeface="Corbel" panose="020B0503020204020204" pitchFamily="34" charset="0"/>
                <a:ea typeface="Times New Roman" panose="02020603050405020304" pitchFamily="18" charset="0"/>
                <a:cs typeface="Times New Roman" panose="02020603050405020304" pitchFamily="18" charset="0"/>
              </a:rPr>
              <a:t>What new ideas could create lasting change? </a:t>
            </a:r>
            <a:endParaRPr lang="pt-br" b="1"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38</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53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lnSpc>
                <a:spcPct val="150000"/>
              </a:lnSpc>
              <a:spcBef>
                <a:spcPts val="0"/>
              </a:spcBef>
            </a:pPr>
            <a:r>
              <a:rPr lang="pt-br" sz="1200" b="1" i="0" u="none" baseline="0" dirty="0">
                <a:effectLst/>
                <a:latin typeface="Corbel" panose="020B0503020204020204" pitchFamily="34" charset="0"/>
                <a:ea typeface="Times New Roman" panose="02020603050405020304" pitchFamily="18" charset="0"/>
                <a:cs typeface="Times New Roman" panose="02020603050405020304" pitchFamily="18" charset="0"/>
              </a:rPr>
              <a:t>As we explore and implement new approaches to our organizing principles it should not threaten our sense of who we are. </a:t>
            </a:r>
          </a:p>
          <a:p>
            <a:pPr marL="0" marR="0" algn="l" rtl="0">
              <a:lnSpc>
                <a:spcPct val="150000"/>
              </a:lnSpc>
              <a:spcBef>
                <a:spcPts val="0"/>
              </a:spcBef>
            </a:pPr>
            <a:endParaRPr lang="pt-br" sz="1050" dirty="0">
              <a:effectLst/>
              <a:latin typeface="Corbel" panose="020B0503020204020204" pitchFamily="34" charset="0"/>
              <a:ea typeface="Times New Roman" panose="02020603050405020304" pitchFamily="18" charset="0"/>
              <a:cs typeface="Times New Roman" panose="02020603050405020304" pitchFamily="18" charset="0"/>
            </a:endParaRPr>
          </a:p>
          <a:p>
            <a:pPr marL="0" marR="0" algn="l" rtl="0">
              <a:lnSpc>
                <a:spcPct val="150000"/>
              </a:lnSpc>
              <a:spcBef>
                <a:spcPts val="0"/>
              </a:spcBef>
            </a:pPr>
            <a:r>
              <a:rPr lang="pt-br" sz="1200" b="1" i="0" u="none" baseline="0" dirty="0">
                <a:effectLst/>
                <a:latin typeface="Corbel" panose="020B0503020204020204" pitchFamily="34" charset="0"/>
                <a:ea typeface="Times New Roman" panose="02020603050405020304" pitchFamily="18" charset="0"/>
                <a:cs typeface="Times New Roman" panose="02020603050405020304" pitchFamily="18" charset="0"/>
              </a:rPr>
              <a:t>It’s time for us to seek out fresh opportunities, to embrace innovative ideas and take calculated risks.  We must create more paths to leadership, welcome new </a:t>
            </a:r>
          </a:p>
          <a:p>
            <a:pPr marL="0" marR="0" algn="l" rtl="0">
              <a:lnSpc>
                <a:spcPct val="150000"/>
              </a:lnSpc>
              <a:spcBef>
                <a:spcPts val="0"/>
              </a:spcBef>
            </a:pPr>
            <a:endParaRPr lang="pt-BR" sz="1200" b="1" i="0" u="none" baseline="0" dirty="0">
              <a:effectLst/>
              <a:latin typeface="Corbel" panose="020B0503020204020204" pitchFamily="34" charset="0"/>
              <a:ea typeface="Times New Roman" panose="02020603050405020304" pitchFamily="18" charset="0"/>
              <a:cs typeface="Times New Roman" panose="02020603050405020304" pitchFamily="18" charset="0"/>
            </a:endParaRPr>
          </a:p>
          <a:p>
            <a:pPr marL="0" marR="0" algn="l" rtl="0">
              <a:lnSpc>
                <a:spcPct val="150000"/>
              </a:lnSpc>
              <a:spcBef>
                <a:spcPts val="0"/>
              </a:spcBef>
            </a:pPr>
            <a:r>
              <a:rPr lang="pt-br" sz="1200" b="1" i="0" u="none" baseline="0" dirty="0">
                <a:effectLst/>
                <a:latin typeface="Corbel" panose="020B0503020204020204" pitchFamily="34" charset="0"/>
                <a:ea typeface="Times New Roman" panose="02020603050405020304" pitchFamily="18" charset="0"/>
                <a:cs typeface="Times New Roman" panose="02020603050405020304" pitchFamily="18" charset="0"/>
              </a:rPr>
              <a:t>voices, and simplify how we operate</a:t>
            </a:r>
            <a:r>
              <a:rPr lang="pt-br" sz="1200" b="0" i="0" u="none" baseline="0" dirty="0">
                <a:effectLst/>
                <a:latin typeface="Corbel" panose="020B0503020204020204" pitchFamily="34" charset="0"/>
                <a:ea typeface="Times New Roman" panose="02020603050405020304" pitchFamily="18" charset="0"/>
                <a:cs typeface="Times New Roman" panose="02020603050405020304" pitchFamily="18" charset="0"/>
              </a:rPr>
              <a:t>. </a:t>
            </a:r>
            <a:endParaRPr lang="pt-br" sz="1050" dirty="0">
              <a:effectLst/>
              <a:latin typeface="Corbel" panose="020B0503020204020204" pitchFamily="34" charset="0"/>
              <a:ea typeface="Times New Roman" panose="02020603050405020304" pitchFamily="18" charset="0"/>
              <a:cs typeface="Times New Roman" panose="02020603050405020304" pitchFamily="18" charset="0"/>
            </a:endParaRPr>
          </a:p>
          <a:p>
            <a:endParaRPr lang="pt-br"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39</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24929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i="0" u="none" kern="1200" baseline="0" dirty="0">
                <a:solidFill>
                  <a:schemeClr val="tx1"/>
                </a:solidFill>
                <a:effectLst/>
                <a:latin typeface="+mn-lt"/>
                <a:ea typeface="+mn-ea"/>
                <a:cs typeface="+mn-cs"/>
              </a:rPr>
              <a:t>We’re already tackling some of the big operational issues. We’re going to look at governance models, committee structures, business processes at the secretariat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b="1" i="0" u="non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i="0" u="none" kern="1200" baseline="0" dirty="0">
                <a:solidFill>
                  <a:schemeClr val="tx1"/>
                </a:solidFill>
                <a:effectLst/>
                <a:latin typeface="+mn-lt"/>
                <a:ea typeface="+mn-ea"/>
                <a:cs typeface="+mn-cs"/>
              </a:rPr>
              <a:t>level and more. Everything is on the table.</a:t>
            </a:r>
          </a:p>
          <a:p>
            <a:endParaRPr lang="pt-br"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40</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853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1" i="0" u="none" kern="1200" baseline="0" dirty="0">
                <a:solidFill>
                  <a:schemeClr val="tx1"/>
                </a:solidFill>
                <a:effectLst/>
                <a:latin typeface="+mn-lt"/>
                <a:ea typeface="+mn-ea"/>
                <a:cs typeface="+mn-cs"/>
              </a:rPr>
              <a:t>Rotary began developing this plan by taking a look in the mirror, asking hard questions, and making self-assessments. We conducted focus groups and surveys </a:t>
            </a:r>
          </a:p>
          <a:p>
            <a:pPr algn="l" rtl="0"/>
            <a:endParaRPr lang="pt-BR" sz="1200" b="1" i="0" u="none" kern="1200" baseline="0" dirty="0">
              <a:solidFill>
                <a:schemeClr val="tx1"/>
              </a:solidFill>
              <a:effectLst/>
              <a:latin typeface="+mn-lt"/>
              <a:ea typeface="+mn-ea"/>
              <a:cs typeface="+mn-cs"/>
            </a:endParaRPr>
          </a:p>
          <a:p>
            <a:pPr algn="l" rtl="0"/>
            <a:r>
              <a:rPr lang="pt-br" sz="1200" b="1" i="0" u="none" kern="1200" baseline="0" dirty="0">
                <a:solidFill>
                  <a:schemeClr val="tx1"/>
                </a:solidFill>
                <a:effectLst/>
                <a:latin typeface="+mn-lt"/>
                <a:ea typeface="+mn-ea"/>
                <a:cs typeface="+mn-cs"/>
              </a:rPr>
              <a:t>and asked more than a million members, leaders, and Rotary participants across the world to share their input with us. Our goals were shaped by the feedback of </a:t>
            </a:r>
          </a:p>
          <a:p>
            <a:pPr algn="l" rtl="0"/>
            <a:endParaRPr lang="pt-BR" sz="1200" b="1" i="0" u="none" kern="1200" baseline="0" dirty="0">
              <a:solidFill>
                <a:schemeClr val="tx1"/>
              </a:solidFill>
              <a:effectLst/>
              <a:latin typeface="+mn-lt"/>
              <a:ea typeface="+mn-ea"/>
              <a:cs typeface="+mn-cs"/>
            </a:endParaRPr>
          </a:p>
          <a:p>
            <a:pPr algn="l" rtl="0"/>
            <a:r>
              <a:rPr lang="pt-br" sz="1200" b="1" i="0" u="none" kern="1200" baseline="0" dirty="0">
                <a:solidFill>
                  <a:schemeClr val="tx1"/>
                </a:solidFill>
                <a:effectLst/>
                <a:latin typeface="+mn-lt"/>
                <a:ea typeface="+mn-ea"/>
                <a:cs typeface="+mn-cs"/>
              </a:rPr>
              <a:t> who know us best – and who already share our commitment to achieving our vision. We learned that our members thought we needed to become more nimble, </a:t>
            </a:r>
          </a:p>
          <a:p>
            <a:pPr algn="l" rtl="0"/>
            <a:endParaRPr lang="pt-BR" sz="1200" b="1" i="0" u="none" kern="1200" baseline="0" dirty="0">
              <a:solidFill>
                <a:schemeClr val="tx1"/>
              </a:solidFill>
              <a:effectLst/>
              <a:latin typeface="+mn-lt"/>
              <a:ea typeface="+mn-ea"/>
              <a:cs typeface="+mn-cs"/>
            </a:endParaRPr>
          </a:p>
          <a:p>
            <a:pPr algn="l" rtl="0"/>
            <a:r>
              <a:rPr lang="pt-br" sz="1200" b="1" i="0" u="none" kern="1200" baseline="0" dirty="0">
                <a:solidFill>
                  <a:schemeClr val="tx1"/>
                </a:solidFill>
                <a:effectLst/>
                <a:latin typeface="+mn-lt"/>
                <a:ea typeface="+mn-ea"/>
                <a:cs typeface="+mn-cs"/>
              </a:rPr>
              <a:t>more open to new ideas and faces and better about capitalizing on changing technologies and trends. </a:t>
            </a:r>
            <a:endParaRPr lang="pt-br" b="1"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56507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i="0" u="none" kern="1200" baseline="0" dirty="0">
                <a:solidFill>
                  <a:schemeClr val="tx1"/>
                </a:solidFill>
                <a:effectLst/>
                <a:latin typeface="+mn-lt"/>
                <a:ea typeface="+mn-ea"/>
                <a:cs typeface="+mn-cs"/>
              </a:rPr>
              <a:t>Many of you have been through this kind of deep dive into internal processes in your own companies and organizations. You know it isn’t glamorous. But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b="1" i="0" u="non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i="0" u="none" kern="1200" baseline="0" dirty="0">
                <a:solidFill>
                  <a:schemeClr val="tx1"/>
                </a:solidFill>
                <a:effectLst/>
                <a:latin typeface="+mn-lt"/>
                <a:ea typeface="+mn-ea"/>
                <a:cs typeface="+mn-cs"/>
              </a:rPr>
              <a:t>also know it’s absolutely essential if we want to create a strong foundation for innovation, sustainability, and growth</a:t>
            </a:r>
            <a:r>
              <a:rPr lang="pt-br" sz="1200" b="0" i="0" u="none" kern="1200" baseline="0" dirty="0">
                <a:solidFill>
                  <a:schemeClr val="tx1"/>
                </a:solidFill>
                <a:effectLst/>
                <a:latin typeface="+mn-lt"/>
                <a:ea typeface="+mn-ea"/>
                <a:cs typeface="+mn-cs"/>
              </a:rPr>
              <a:t>.</a:t>
            </a:r>
          </a:p>
          <a:p>
            <a:endParaRPr lang="pt-br"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41</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309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i="0" u="none" kern="1200" baseline="0" dirty="0">
                <a:solidFill>
                  <a:schemeClr val="tx1"/>
                </a:solidFill>
                <a:effectLst/>
                <a:latin typeface="+mn-lt"/>
                <a:ea typeface="+mn-ea"/>
                <a:cs typeface="+mn-cs"/>
              </a:rPr>
              <a:t>We should also encourage our clubs to take a fresh look at club governance and look at ways to streamline it. They can create a fund to take some risks and try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b="1" i="0" u="non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i="0" u="none" kern="1200" baseline="0" dirty="0">
                <a:solidFill>
                  <a:schemeClr val="tx1"/>
                </a:solidFill>
                <a:effectLst/>
                <a:latin typeface="+mn-lt"/>
                <a:ea typeface="+mn-ea"/>
                <a:cs typeface="+mn-cs"/>
              </a:rPr>
              <a:t>out new activity ideas. They can host the club meeting in a new location and at a new time. They can involve non-Rotarian advisors in club board meetings to gain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b="1" i="0" u="non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i="0" u="none" kern="1200" baseline="0" dirty="0">
                <a:solidFill>
                  <a:schemeClr val="tx1"/>
                </a:solidFill>
                <a:effectLst/>
                <a:latin typeface="+mn-lt"/>
                <a:ea typeface="+mn-ea"/>
                <a:cs typeface="+mn-cs"/>
              </a:rPr>
              <a:t>new and different perspectives and ideas. </a:t>
            </a:r>
          </a:p>
          <a:p>
            <a:endParaRPr lang="pt-br"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42</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1960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i="0" u="none" kern="1200" baseline="0">
                <a:solidFill>
                  <a:schemeClr val="tx1"/>
                </a:solidFill>
                <a:effectLst/>
                <a:latin typeface="+mn-lt"/>
                <a:ea typeface="+mn-ea"/>
                <a:cs typeface="+mn-cs"/>
              </a:rPr>
              <a:t>Together, let’s stay true to ourselves and stay ahead of change in our next 115 years. </a:t>
            </a:r>
            <a:endParaRPr lang="pt-br" sz="1200" kern="1200" dirty="0">
              <a:solidFill>
                <a:schemeClr val="tx1"/>
              </a:solidFill>
              <a:effectLst/>
              <a:latin typeface="+mn-lt"/>
              <a:ea typeface="+mn-ea"/>
              <a:cs typeface="+mn-cs"/>
            </a:endParaRPr>
          </a:p>
          <a:p>
            <a:endParaRPr lang="pt-br"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43</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4667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u="none" kern="1200" baseline="0">
                <a:solidFill>
                  <a:schemeClr val="tx1"/>
                </a:solidFill>
                <a:effectLst/>
                <a:latin typeface="+mn-lt"/>
                <a:ea typeface="+mn-ea"/>
                <a:cs typeface="+mn-cs"/>
              </a:rPr>
              <a:t>If you have any questions about the Action Plan or how you can get involved, or to stay updated on our progress, go to our website: </a:t>
            </a:r>
            <a:r>
              <a:rPr lang="pt-br" sz="1200" b="0" i="0" u="sng" kern="1200" baseline="0">
                <a:solidFill>
                  <a:schemeClr val="tx1"/>
                </a:solidFill>
                <a:effectLst/>
                <a:latin typeface="+mn-lt"/>
                <a:ea typeface="+mn-ea"/>
                <a:cs typeface="+mn-cs"/>
              </a:rPr>
              <a:t>rotary.org/strategicplan.</a:t>
            </a:r>
            <a:r>
              <a:rPr lang="pt-br" sz="1200" b="0" i="0" u="none" kern="1200" baseline="0">
                <a:solidFill>
                  <a:schemeClr val="tx1"/>
                </a:solidFill>
                <a:effectLst/>
                <a:latin typeface="+mn-lt"/>
                <a:ea typeface="+mn-ea"/>
                <a:cs typeface="+mn-cs"/>
              </a:rPr>
              <a:t> </a:t>
            </a:r>
          </a:p>
          <a:p>
            <a:endParaRPr lang="pt-br"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15204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prstClr val="black"/>
                </a:solidFill>
                <a:effectLst/>
                <a:uLnTx/>
                <a:uFillTx/>
                <a:latin typeface="Calibri" panose="020F0502020204030204"/>
                <a:ea typeface="+mn-ea"/>
                <a:cs typeface="+mn-cs"/>
              </a:rPr>
              <a:t>While each one of these priorities must be owned by all of us, we don’t have to address them in the same way.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prstClr val="black"/>
                </a:solidFill>
                <a:effectLst/>
                <a:uLnTx/>
                <a:uFillTx/>
                <a:latin typeface="Calibri" panose="020F0502020204030204"/>
                <a:ea typeface="+mn-ea"/>
                <a:cs typeface="+mn-cs"/>
              </a:rPr>
              <a:t>Let’s play to our strengths as leaders, as clubs, and as members. There is much we can do at the corporate level in terms of operations and infrastructure. And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prstClr val="black"/>
                </a:solidFill>
                <a:effectLst/>
                <a:uLnTx/>
                <a:uFillTx/>
                <a:latin typeface="Calibri" panose="020F0502020204030204"/>
                <a:ea typeface="+mn-ea"/>
                <a:cs typeface="+mn-cs"/>
              </a:rPr>
              <a:t>there is much that can be done at the club and person-to-person level so that every person who engages with us has a meaningful, valuable, and fulfilling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prstClr val="black"/>
                </a:solidFill>
                <a:effectLst/>
                <a:uLnTx/>
                <a:uFillTx/>
                <a:latin typeface="Calibri" panose="020F0502020204030204"/>
                <a:ea typeface="+mn-ea"/>
                <a:cs typeface="+mn-cs"/>
              </a:rPr>
              <a:t>experience. Working together, doing what each of us does best, we can make a stronger Rotary, and change more lives and communities for the better.</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1881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581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i="0" u="none" kern="1200" baseline="0" dirty="0">
                <a:solidFill>
                  <a:schemeClr val="tx1"/>
                </a:solidFill>
                <a:effectLst/>
                <a:latin typeface="+mn-lt"/>
                <a:ea typeface="+mn-ea"/>
                <a:cs typeface="+mn-cs"/>
              </a:rPr>
              <a:t>But we knew we also had to look outside of Rotary.  Here’s what we found out when we surveyed the general public in 2015. We talked to people in 15 countries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b="1" i="0" u="non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i="0" u="none" kern="1200" baseline="0" dirty="0">
                <a:solidFill>
                  <a:schemeClr val="tx1"/>
                </a:solidFill>
                <a:effectLst/>
                <a:latin typeface="+mn-lt"/>
                <a:ea typeface="+mn-ea"/>
                <a:cs typeface="+mn-cs"/>
              </a:rPr>
              <a:t>around the world. We asked what would motivate them to join a service organization. Here’s what they told us: </a:t>
            </a:r>
          </a:p>
          <a:p>
            <a:endParaRPr lang="pt-br"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402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buFont typeface="Arial" panose="020B0604020202020204" pitchFamily="34" charset="0"/>
              <a:buChar char="•"/>
            </a:pPr>
            <a:r>
              <a:rPr lang="pt-br" sz="1200" b="1" i="0" u="none" kern="1200" baseline="0" dirty="0">
                <a:solidFill>
                  <a:schemeClr val="tx1"/>
                </a:solidFill>
                <a:effectLst/>
                <a:latin typeface="+mn-lt"/>
                <a:ea typeface="+mn-ea"/>
                <a:cs typeface="+mn-cs"/>
              </a:rPr>
              <a:t>The Organization had to have</a:t>
            </a:r>
          </a:p>
          <a:p>
            <a:pPr marL="171450" lvl="0" indent="-171450" algn="l" rtl="0">
              <a:buFont typeface="Arial" panose="020B0604020202020204" pitchFamily="34" charset="0"/>
              <a:buChar char="•"/>
            </a:pPr>
            <a:r>
              <a:rPr lang="pt-br" sz="1200" b="1" i="0" u="none" kern="1200" baseline="0" dirty="0">
                <a:solidFill>
                  <a:schemeClr val="tx1"/>
                </a:solidFill>
                <a:effectLst/>
                <a:latin typeface="+mn-lt"/>
                <a:ea typeface="+mn-ea"/>
                <a:cs typeface="+mn-cs"/>
              </a:rPr>
              <a:t>A sense of purpose and opportunity for community service. and</a:t>
            </a:r>
          </a:p>
          <a:p>
            <a:pPr marL="171450" lvl="0" indent="-171450" algn="l" rtl="0">
              <a:buFont typeface="Arial" panose="020B0604020202020204" pitchFamily="34" charset="0"/>
              <a:buChar char="•"/>
            </a:pPr>
            <a:endParaRPr lang="pt-br" sz="1200" b="1" i="0" u="none" kern="1200" baseline="0" dirty="0">
              <a:solidFill>
                <a:schemeClr val="tx1"/>
              </a:solidFill>
              <a:effectLst/>
              <a:latin typeface="+mn-lt"/>
              <a:ea typeface="+mn-ea"/>
              <a:cs typeface="+mn-cs"/>
            </a:endParaRPr>
          </a:p>
          <a:p>
            <a:pPr marL="171450" lvl="0" indent="-171450" algn="l" rtl="0">
              <a:buFont typeface="Arial" panose="020B0604020202020204" pitchFamily="34" charset="0"/>
              <a:buChar char="•"/>
            </a:pPr>
            <a:r>
              <a:rPr lang="pt-br" sz="1200" b="1" i="0" u="none" kern="1200" baseline="0" dirty="0">
                <a:solidFill>
                  <a:schemeClr val="tx1"/>
                </a:solidFill>
                <a:effectLst/>
                <a:latin typeface="+mn-lt"/>
                <a:ea typeface="+mn-ea"/>
                <a:cs typeface="+mn-cs"/>
              </a:rPr>
              <a:t>Causes that are important to them.</a:t>
            </a:r>
          </a:p>
          <a:p>
            <a:pPr marL="171450" lvl="0" indent="-171450" algn="l" rtl="0">
              <a:buFont typeface="Arial" panose="020B0604020202020204" pitchFamily="34" charset="0"/>
              <a:buChar char="•"/>
            </a:pPr>
            <a:endParaRPr lang="pt-br" sz="1200" b="1" i="0" u="none" kern="1200" baseline="0" dirty="0">
              <a:solidFill>
                <a:schemeClr val="tx1"/>
              </a:solidFill>
              <a:effectLst/>
              <a:latin typeface="+mn-lt"/>
              <a:ea typeface="+mn-ea"/>
              <a:cs typeface="+mn-cs"/>
            </a:endParaRPr>
          </a:p>
          <a:p>
            <a:pPr marL="171450" lvl="0" indent="-171450" algn="l" rtl="0">
              <a:buFont typeface="Arial" panose="020B0604020202020204" pitchFamily="34" charset="0"/>
              <a:buChar char="•"/>
            </a:pPr>
            <a:r>
              <a:rPr lang="pt-br" sz="1200" b="1" i="0" u="none" kern="1200" baseline="0" dirty="0">
                <a:solidFill>
                  <a:schemeClr val="tx1"/>
                </a:solidFill>
                <a:effectLst/>
                <a:latin typeface="+mn-lt"/>
                <a:ea typeface="+mn-ea"/>
                <a:cs typeface="+mn-cs"/>
              </a:rPr>
              <a:t>It had to have an established reputation—a strong heritage and</a:t>
            </a:r>
          </a:p>
          <a:p>
            <a:pPr marL="171450" lvl="0" indent="-171450" algn="l" rtl="0">
              <a:buFont typeface="Arial" panose="020B0604020202020204" pitchFamily="34" charset="0"/>
              <a:buChar char="•"/>
            </a:pPr>
            <a:endParaRPr lang="pt-br" sz="1200" b="1" i="0" u="none" kern="1200" baseline="0" dirty="0">
              <a:solidFill>
                <a:schemeClr val="tx1"/>
              </a:solidFill>
              <a:effectLst/>
              <a:latin typeface="+mn-lt"/>
              <a:ea typeface="+mn-ea"/>
              <a:cs typeface="+mn-cs"/>
            </a:endParaRPr>
          </a:p>
          <a:p>
            <a:pPr marL="171450" lvl="0" indent="-171450" algn="l" rtl="0">
              <a:buFont typeface="Arial" panose="020B0604020202020204" pitchFamily="34" charset="0"/>
              <a:buChar char="•"/>
            </a:pPr>
            <a:r>
              <a:rPr lang="pt-br" sz="1200" b="1" i="0" u="none" kern="1200" baseline="0" dirty="0">
                <a:solidFill>
                  <a:schemeClr val="tx1"/>
                </a:solidFill>
                <a:effectLst/>
                <a:latin typeface="+mn-lt"/>
                <a:ea typeface="+mn-ea"/>
                <a:cs typeface="+mn-cs"/>
              </a:rPr>
              <a:t>Programs that make a difference locally. </a:t>
            </a:r>
          </a:p>
          <a:p>
            <a:pPr algn="l" rtl="0"/>
            <a:endParaRPr lang="pt-br" sz="1200" b="1" i="0" u="none" kern="1200" baseline="0" dirty="0">
              <a:solidFill>
                <a:schemeClr val="tx1"/>
              </a:solidFill>
              <a:effectLst/>
              <a:latin typeface="+mn-lt"/>
              <a:ea typeface="+mn-ea"/>
              <a:cs typeface="+mn-cs"/>
            </a:endParaRPr>
          </a:p>
          <a:p>
            <a:pPr algn="l" rtl="0"/>
            <a:r>
              <a:rPr lang="pt-br" sz="1200" b="1" i="0" u="none" kern="1200" baseline="0" dirty="0">
                <a:solidFill>
                  <a:schemeClr val="tx1"/>
                </a:solidFill>
                <a:effectLst/>
                <a:latin typeface="+mn-lt"/>
                <a:ea typeface="+mn-ea"/>
                <a:cs typeface="+mn-cs"/>
              </a:rPr>
              <a:t>Sounds a lot like Rotary, doesn’t it? </a:t>
            </a:r>
          </a:p>
          <a:p>
            <a:endParaRPr lang="pt-br"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290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1" i="0" u="none" kern="1200" baseline="0" dirty="0">
                <a:solidFill>
                  <a:schemeClr val="tx1"/>
                </a:solidFill>
                <a:effectLst/>
                <a:latin typeface="+mn-lt"/>
                <a:ea typeface="+mn-ea"/>
                <a:cs typeface="+mn-cs"/>
              </a:rPr>
              <a:t>We asked if they had heard of Rotary and found out that our global awareness is outstanding: in fact, three out of four people surveyed were aware of Rotary.  </a:t>
            </a:r>
          </a:p>
          <a:p>
            <a:pPr algn="l" rtl="0"/>
            <a:endParaRPr lang="pt-BR" sz="1200" b="1" i="0" u="none" kern="1200" baseline="0" dirty="0">
              <a:solidFill>
                <a:schemeClr val="tx1"/>
              </a:solidFill>
              <a:effectLst/>
              <a:latin typeface="+mn-lt"/>
              <a:ea typeface="+mn-ea"/>
              <a:cs typeface="+mn-cs"/>
            </a:endParaRPr>
          </a:p>
          <a:p>
            <a:pPr algn="l" rtl="0"/>
            <a:r>
              <a:rPr lang="pt-br" sz="1200" b="1" i="0" u="none" kern="1200" baseline="0" dirty="0">
                <a:solidFill>
                  <a:schemeClr val="tx1"/>
                </a:solidFill>
                <a:effectLst/>
                <a:latin typeface="+mn-lt"/>
                <a:ea typeface="+mn-ea"/>
                <a:cs typeface="+mn-cs"/>
              </a:rPr>
              <a:t>Among the world’s leading social service organizations, we’re in the top 3 in terms of awareness. And people know enough about us to know that we do good in </a:t>
            </a:r>
          </a:p>
          <a:p>
            <a:pPr algn="l" rtl="0"/>
            <a:endParaRPr lang="pt-BR" sz="1200" b="1" i="0" u="none" kern="1200" baseline="0" dirty="0">
              <a:solidFill>
                <a:schemeClr val="tx1"/>
              </a:solidFill>
              <a:effectLst/>
              <a:latin typeface="+mn-lt"/>
              <a:ea typeface="+mn-ea"/>
              <a:cs typeface="+mn-cs"/>
            </a:endParaRPr>
          </a:p>
          <a:p>
            <a:pPr algn="l" rtl="0"/>
            <a:r>
              <a:rPr lang="pt-br" sz="1200" b="1" i="0" u="none" kern="1200" baseline="0" dirty="0">
                <a:solidFill>
                  <a:schemeClr val="tx1"/>
                </a:solidFill>
                <a:effectLst/>
                <a:latin typeface="+mn-lt"/>
                <a:ea typeface="+mn-ea"/>
                <a:cs typeface="+mn-cs"/>
              </a:rPr>
              <a:t>the world. Now for the challenges. </a:t>
            </a:r>
            <a:endParaRPr lang="pt-br" b="1"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2792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i="0" u="none" kern="1200" baseline="0" dirty="0">
                <a:solidFill>
                  <a:schemeClr val="tx1"/>
                </a:solidFill>
                <a:effectLst/>
                <a:latin typeface="+mn-lt"/>
                <a:ea typeface="+mn-ea"/>
                <a:cs typeface="+mn-cs"/>
              </a:rPr>
              <a:t>Most had only a vague idea of exactly </a:t>
            </a:r>
            <a:r>
              <a:rPr lang="pt-br" sz="1200" b="1" i="1" u="none" kern="1200" baseline="0" dirty="0">
                <a:solidFill>
                  <a:schemeClr val="tx1"/>
                </a:solidFill>
                <a:effectLst/>
                <a:latin typeface="+mn-lt"/>
                <a:ea typeface="+mn-ea"/>
                <a:cs typeface="+mn-cs"/>
              </a:rPr>
              <a:t>how </a:t>
            </a:r>
            <a:r>
              <a:rPr lang="pt-br" sz="1200" b="1" i="0" u="none" kern="1200" baseline="0" dirty="0">
                <a:solidFill>
                  <a:schemeClr val="tx1"/>
                </a:solidFill>
                <a:effectLst/>
                <a:latin typeface="+mn-lt"/>
                <a:ea typeface="+mn-ea"/>
                <a:cs typeface="+mn-cs"/>
              </a:rPr>
              <a:t>we do good in the world. Only 35 percent saw Rotary as an organization for people like them.” </a:t>
            </a:r>
          </a:p>
          <a:p>
            <a:endParaRPr lang="pt-br"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122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1" i="0" u="none" kern="1200" baseline="0" dirty="0">
                <a:solidFill>
                  <a:schemeClr val="tx1"/>
                </a:solidFill>
                <a:effectLst/>
                <a:latin typeface="+mn-lt"/>
                <a:ea typeface="+mn-ea"/>
                <a:cs typeface="+mn-cs"/>
              </a:rPr>
              <a:t>And just 25 percent of people surveyed said they knew someone in Rotary. All of us here know how this is playing out in real life. Membership has dropped as </a:t>
            </a:r>
          </a:p>
          <a:p>
            <a:pPr algn="l" rtl="0"/>
            <a:endParaRPr lang="pt-BR" sz="1200" b="1" i="0" u="none" kern="1200" baseline="0" dirty="0">
              <a:solidFill>
                <a:schemeClr val="tx1"/>
              </a:solidFill>
              <a:effectLst/>
              <a:latin typeface="+mn-lt"/>
              <a:ea typeface="+mn-ea"/>
              <a:cs typeface="+mn-cs"/>
            </a:endParaRPr>
          </a:p>
          <a:p>
            <a:pPr algn="l" rtl="0"/>
            <a:r>
              <a:rPr lang="pt-br" sz="1200" b="1" i="0" u="none" kern="1200" baseline="0" dirty="0">
                <a:solidFill>
                  <a:schemeClr val="tx1"/>
                </a:solidFill>
                <a:effectLst/>
                <a:latin typeface="+mn-lt"/>
                <a:ea typeface="+mn-ea"/>
                <a:cs typeface="+mn-cs"/>
              </a:rPr>
              <a:t>much as 18 percent in North America and elsewhere. We set a record in 2018 for the number of people who left Rotary. Membership growth has become a top </a:t>
            </a:r>
          </a:p>
          <a:p>
            <a:pPr algn="l" rtl="0"/>
            <a:endParaRPr lang="pt-BR" sz="1200" b="1" i="0" u="none" kern="1200" baseline="0" dirty="0">
              <a:solidFill>
                <a:schemeClr val="tx1"/>
              </a:solidFill>
              <a:effectLst/>
              <a:latin typeface="+mn-lt"/>
              <a:ea typeface="+mn-ea"/>
              <a:cs typeface="+mn-cs"/>
            </a:endParaRPr>
          </a:p>
          <a:p>
            <a:pPr algn="l" rtl="0"/>
            <a:r>
              <a:rPr lang="pt-br" sz="1200" b="1" i="0" u="none" kern="1200" baseline="0" dirty="0">
                <a:solidFill>
                  <a:schemeClr val="tx1"/>
                </a:solidFill>
                <a:effectLst/>
                <a:latin typeface="+mn-lt"/>
                <a:ea typeface="+mn-ea"/>
                <a:cs typeface="+mn-cs"/>
              </a:rPr>
              <a:t>priority for Rotary and it should for your club as well.</a:t>
            </a:r>
            <a:endParaRPr lang="pt-br" b="1"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788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298" y="1122363"/>
            <a:ext cx="6859786"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298" y="3602038"/>
            <a:ext cx="685978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C80F02B-769A-4B9A-9B5D-05DC12FA092E}" type="datetimeFigureOut">
              <a:rPr lang="en-US"/>
              <a:pPr>
                <a:defRPr/>
              </a:pPr>
              <a:t>2/5/2023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60A0FB-F397-447B-8764-22EB4CB52734}" type="slidenum">
              <a:rPr lang="en-US" altLang="en-US"/>
              <a:pPr>
                <a:defRPr/>
              </a:pPr>
              <a:t>‹#›</a:t>
            </a:fld>
            <a:endParaRPr lang="en-US" altLang="en-US"/>
          </a:p>
        </p:txBody>
      </p:sp>
    </p:spTree>
    <p:extLst>
      <p:ext uri="{BB962C8B-B14F-4D97-AF65-F5344CB8AC3E}">
        <p14:creationId xmlns:p14="http://schemas.microsoft.com/office/powerpoint/2010/main" val="2463029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04F71DD-781D-42D6-AC97-651978499477}" type="datetimeFigureOut">
              <a:rPr lang="en-US"/>
              <a:pPr>
                <a:defRPr/>
              </a:pPr>
              <a:t>2/5/2023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B9A2CC-B67A-4D12-810D-06769B486EC3}" type="slidenum">
              <a:rPr lang="en-US" altLang="en-US"/>
              <a:pPr>
                <a:defRPr/>
              </a:pPr>
              <a:t>‹#›</a:t>
            </a:fld>
            <a:endParaRPr lang="en-US" altLang="en-US"/>
          </a:p>
        </p:txBody>
      </p:sp>
    </p:spTree>
    <p:extLst>
      <p:ext uri="{BB962C8B-B14F-4D97-AF65-F5344CB8AC3E}">
        <p14:creationId xmlns:p14="http://schemas.microsoft.com/office/powerpoint/2010/main" val="1411257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0655" y="274638"/>
            <a:ext cx="2059524" cy="5872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319" y="274638"/>
            <a:ext cx="6030896" cy="58721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FACB68C-690B-4310-8CB5-99CCCEF61C8E}" type="datetimeFigureOut">
              <a:rPr lang="en-US"/>
              <a:pPr>
                <a:defRPr/>
              </a:pPr>
              <a:t>2/5/2023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8D80EB-1D83-4069-873C-B29339E1EB74}" type="slidenum">
              <a:rPr lang="en-US" altLang="en-US"/>
              <a:pPr>
                <a:defRPr/>
              </a:pPr>
              <a:t>‹#›</a:t>
            </a:fld>
            <a:endParaRPr lang="en-US" altLang="en-US"/>
          </a:p>
        </p:txBody>
      </p:sp>
    </p:spTree>
    <p:extLst>
      <p:ext uri="{BB962C8B-B14F-4D97-AF65-F5344CB8AC3E}">
        <p14:creationId xmlns:p14="http://schemas.microsoft.com/office/powerpoint/2010/main" val="1268522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BE8847-CE81-614F-968D-4B9C9381F43B}" type="datetimeFigureOut">
              <a:rPr lang="en-US" smtClean="0"/>
              <a:t>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E80FB4-6C53-F54C-B11E-8D600D8C2E01}" type="slidenum">
              <a:rPr lang="en-US" smtClean="0"/>
              <a:t>‹#›</a:t>
            </a:fld>
            <a:endParaRPr lang="en-US"/>
          </a:p>
        </p:txBody>
      </p:sp>
    </p:spTree>
    <p:extLst>
      <p:ext uri="{BB962C8B-B14F-4D97-AF65-F5344CB8AC3E}">
        <p14:creationId xmlns:p14="http://schemas.microsoft.com/office/powerpoint/2010/main" val="1874726323"/>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BE8847-CE81-614F-968D-4B9C9381F43B}" type="datetimeFigureOut">
              <a:rPr lang="en-US" smtClean="0"/>
              <a:t>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E80FB4-6C53-F54C-B11E-8D600D8C2E01}" type="slidenum">
              <a:rPr lang="en-US" smtClean="0"/>
              <a:t>‹#›</a:t>
            </a:fld>
            <a:endParaRPr lang="en-US"/>
          </a:p>
        </p:txBody>
      </p:sp>
    </p:spTree>
    <p:extLst>
      <p:ext uri="{BB962C8B-B14F-4D97-AF65-F5344CB8AC3E}">
        <p14:creationId xmlns:p14="http://schemas.microsoft.com/office/powerpoint/2010/main" val="1181022527"/>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BE8847-CE81-614F-968D-4B9C9381F43B}" type="datetimeFigureOut">
              <a:rPr lang="en-US" smtClean="0"/>
              <a:t>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E80FB4-6C53-F54C-B11E-8D600D8C2E01}" type="slidenum">
              <a:rPr lang="en-US" smtClean="0"/>
              <a:t>‹#›</a:t>
            </a:fld>
            <a:endParaRPr lang="en-US"/>
          </a:p>
        </p:txBody>
      </p:sp>
    </p:spTree>
    <p:extLst>
      <p:ext uri="{BB962C8B-B14F-4D97-AF65-F5344CB8AC3E}">
        <p14:creationId xmlns:p14="http://schemas.microsoft.com/office/powerpoint/2010/main" val="528581449"/>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BE8847-CE81-614F-968D-4B9C9381F43B}" type="datetimeFigureOut">
              <a:rPr lang="en-US" smtClean="0"/>
              <a:t>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E80FB4-6C53-F54C-B11E-8D600D8C2E01}" type="slidenum">
              <a:rPr lang="en-US" smtClean="0"/>
              <a:t>‹#›</a:t>
            </a:fld>
            <a:endParaRPr lang="en-US"/>
          </a:p>
        </p:txBody>
      </p:sp>
    </p:spTree>
    <p:extLst>
      <p:ext uri="{BB962C8B-B14F-4D97-AF65-F5344CB8AC3E}">
        <p14:creationId xmlns:p14="http://schemas.microsoft.com/office/powerpoint/2010/main" val="2183004834"/>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BE8847-CE81-614F-968D-4B9C9381F43B}" type="datetimeFigureOut">
              <a:rPr lang="en-US" smtClean="0"/>
              <a:t>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E80FB4-6C53-F54C-B11E-8D600D8C2E01}" type="slidenum">
              <a:rPr lang="en-US" smtClean="0"/>
              <a:t>‹#›</a:t>
            </a:fld>
            <a:endParaRPr lang="en-US"/>
          </a:p>
        </p:txBody>
      </p:sp>
    </p:spTree>
    <p:extLst>
      <p:ext uri="{BB962C8B-B14F-4D97-AF65-F5344CB8AC3E}">
        <p14:creationId xmlns:p14="http://schemas.microsoft.com/office/powerpoint/2010/main" val="1504933338"/>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BE8847-CE81-614F-968D-4B9C9381F43B}" type="datetimeFigureOut">
              <a:rPr lang="en-US" smtClean="0"/>
              <a:t>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E80FB4-6C53-F54C-B11E-8D600D8C2E01}" type="slidenum">
              <a:rPr lang="en-US" smtClean="0"/>
              <a:t>‹#›</a:t>
            </a:fld>
            <a:endParaRPr lang="en-US"/>
          </a:p>
        </p:txBody>
      </p:sp>
    </p:spTree>
    <p:extLst>
      <p:ext uri="{BB962C8B-B14F-4D97-AF65-F5344CB8AC3E}">
        <p14:creationId xmlns:p14="http://schemas.microsoft.com/office/powerpoint/2010/main" val="2811980351"/>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BE8847-CE81-614F-968D-4B9C9381F43B}" type="datetimeFigureOut">
              <a:rPr lang="en-US" smtClean="0"/>
              <a:t>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E80FB4-6C53-F54C-B11E-8D600D8C2E01}" type="slidenum">
              <a:rPr lang="en-US" smtClean="0"/>
              <a:t>‹#›</a:t>
            </a:fld>
            <a:endParaRPr lang="en-US"/>
          </a:p>
        </p:txBody>
      </p:sp>
    </p:spTree>
    <p:extLst>
      <p:ext uri="{BB962C8B-B14F-4D97-AF65-F5344CB8AC3E}">
        <p14:creationId xmlns:p14="http://schemas.microsoft.com/office/powerpoint/2010/main" val="1390536828"/>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BE8847-CE81-614F-968D-4B9C9381F43B}" type="datetimeFigureOut">
              <a:rPr lang="en-US" smtClean="0"/>
              <a:t>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E80FB4-6C53-F54C-B11E-8D600D8C2E01}" type="slidenum">
              <a:rPr lang="en-US" smtClean="0"/>
              <a:t>‹#›</a:t>
            </a:fld>
            <a:endParaRPr lang="en-US"/>
          </a:p>
        </p:txBody>
      </p:sp>
    </p:spTree>
    <p:extLst>
      <p:ext uri="{BB962C8B-B14F-4D97-AF65-F5344CB8AC3E}">
        <p14:creationId xmlns:p14="http://schemas.microsoft.com/office/powerpoint/2010/main" val="522014998"/>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2CAE66B-1FBA-4809-83E9-671AC98974AA}" type="datetimeFigureOut">
              <a:rPr lang="en-US"/>
              <a:pPr>
                <a:defRPr/>
              </a:pPr>
              <a:t>2/5/2023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09ABC5A-F33D-4C7F-B038-34442F427D48}" type="slidenum">
              <a:rPr lang="en-US" altLang="en-US"/>
              <a:pPr>
                <a:defRPr/>
              </a:pPr>
              <a:t>‹#›</a:t>
            </a:fld>
            <a:endParaRPr lang="en-US" altLang="en-US"/>
          </a:p>
        </p:txBody>
      </p:sp>
    </p:spTree>
    <p:extLst>
      <p:ext uri="{BB962C8B-B14F-4D97-AF65-F5344CB8AC3E}">
        <p14:creationId xmlns:p14="http://schemas.microsoft.com/office/powerpoint/2010/main" val="2446401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BE8847-CE81-614F-968D-4B9C9381F43B}" type="datetimeFigureOut">
              <a:rPr lang="en-US" smtClean="0"/>
              <a:t>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E80FB4-6C53-F54C-B11E-8D600D8C2E01}" type="slidenum">
              <a:rPr lang="en-US" smtClean="0"/>
              <a:t>‹#›</a:t>
            </a:fld>
            <a:endParaRPr lang="en-US"/>
          </a:p>
        </p:txBody>
      </p:sp>
    </p:spTree>
    <p:extLst>
      <p:ext uri="{BB962C8B-B14F-4D97-AF65-F5344CB8AC3E}">
        <p14:creationId xmlns:p14="http://schemas.microsoft.com/office/powerpoint/2010/main" val="4243319379"/>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BE8847-CE81-614F-968D-4B9C9381F43B}" type="datetimeFigureOut">
              <a:rPr lang="en-US" smtClean="0"/>
              <a:t>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E80FB4-6C53-F54C-B11E-8D600D8C2E01}" type="slidenum">
              <a:rPr lang="en-US" smtClean="0"/>
              <a:t>‹#›</a:t>
            </a:fld>
            <a:endParaRPr lang="en-US"/>
          </a:p>
        </p:txBody>
      </p:sp>
    </p:spTree>
    <p:extLst>
      <p:ext uri="{BB962C8B-B14F-4D97-AF65-F5344CB8AC3E}">
        <p14:creationId xmlns:p14="http://schemas.microsoft.com/office/powerpoint/2010/main" val="3660880335"/>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BE8847-CE81-614F-968D-4B9C9381F43B}" type="datetimeFigureOut">
              <a:rPr lang="en-US" smtClean="0"/>
              <a:t>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E80FB4-6C53-F54C-B11E-8D600D8C2E01}" type="slidenum">
              <a:rPr lang="en-US" smtClean="0"/>
              <a:t>‹#›</a:t>
            </a:fld>
            <a:endParaRPr lang="en-US"/>
          </a:p>
        </p:txBody>
      </p:sp>
    </p:spTree>
    <p:extLst>
      <p:ext uri="{BB962C8B-B14F-4D97-AF65-F5344CB8AC3E}">
        <p14:creationId xmlns:p14="http://schemas.microsoft.com/office/powerpoint/2010/main" val="263377754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4051" y="1709739"/>
            <a:ext cx="7888754"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4051" y="4589464"/>
            <a:ext cx="7888754"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326092CE-A270-4D5A-8DC6-3A0704A44B62}" type="datetimeFigureOut">
              <a:rPr lang="en-US"/>
              <a:pPr>
                <a:defRPr/>
              </a:pPr>
              <a:t>2/5/2023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FC1FC6-CA48-4E7B-ADA4-1A7CC60FFA4C}" type="slidenum">
              <a:rPr lang="en-US" altLang="en-US"/>
              <a:pPr>
                <a:defRPr/>
              </a:pPr>
              <a:t>‹#›</a:t>
            </a:fld>
            <a:endParaRPr lang="en-US" altLang="en-US"/>
          </a:p>
        </p:txBody>
      </p:sp>
    </p:spTree>
    <p:extLst>
      <p:ext uri="{BB962C8B-B14F-4D97-AF65-F5344CB8AC3E}">
        <p14:creationId xmlns:p14="http://schemas.microsoft.com/office/powerpoint/2010/main" val="2782339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0023" y="1620838"/>
            <a:ext cx="4038065" cy="4525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0527" y="1620838"/>
            <a:ext cx="4039652" cy="4525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57FE9FA-AC70-4F07-B535-9C52F58E6786}" type="datetimeFigureOut">
              <a:rPr lang="en-US"/>
              <a:pPr>
                <a:defRPr/>
              </a:pPr>
              <a:t>2/5/2023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56D2679-4E65-4068-BF87-053205FEC466}" type="slidenum">
              <a:rPr lang="en-US" altLang="en-US"/>
              <a:pPr>
                <a:defRPr/>
              </a:pPr>
              <a:t>‹#›</a:t>
            </a:fld>
            <a:endParaRPr lang="en-US" altLang="en-US"/>
          </a:p>
        </p:txBody>
      </p:sp>
    </p:spTree>
    <p:extLst>
      <p:ext uri="{BB962C8B-B14F-4D97-AF65-F5344CB8AC3E}">
        <p14:creationId xmlns:p14="http://schemas.microsoft.com/office/powerpoint/2010/main" val="2826840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402" y="365126"/>
            <a:ext cx="7888754" cy="1325563"/>
          </a:xfrm>
        </p:spPr>
        <p:txBody>
          <a:bodyPr/>
          <a:lstStyle/>
          <a:p>
            <a:r>
              <a:rPr lang="en-US"/>
              <a:t>Click to edit Master title style</a:t>
            </a:r>
          </a:p>
        </p:txBody>
      </p:sp>
      <p:sp>
        <p:nvSpPr>
          <p:cNvPr id="3" name="Text Placeholder 2"/>
          <p:cNvSpPr>
            <a:spLocks noGrp="1"/>
          </p:cNvSpPr>
          <p:nvPr>
            <p:ph type="body" idx="1"/>
          </p:nvPr>
        </p:nvSpPr>
        <p:spPr>
          <a:xfrm>
            <a:off x="630403" y="1681163"/>
            <a:ext cx="386974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403" y="2505075"/>
            <a:ext cx="386974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30356" y="1681163"/>
            <a:ext cx="388880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30356" y="2505075"/>
            <a:ext cx="388880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5928D1D-F0BB-4E23-9942-94BE0D32DF4A}" type="datetimeFigureOut">
              <a:rPr lang="en-US"/>
              <a:pPr>
                <a:defRPr/>
              </a:pPr>
              <a:t>2/5/2023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A6E9052-7BBC-4FB1-B1B2-9D386EDD3E9B}" type="slidenum">
              <a:rPr lang="en-US" altLang="en-US"/>
              <a:pPr>
                <a:defRPr/>
              </a:pPr>
              <a:t>‹#›</a:t>
            </a:fld>
            <a:endParaRPr lang="en-US" altLang="en-US"/>
          </a:p>
        </p:txBody>
      </p:sp>
    </p:spTree>
    <p:extLst>
      <p:ext uri="{BB962C8B-B14F-4D97-AF65-F5344CB8AC3E}">
        <p14:creationId xmlns:p14="http://schemas.microsoft.com/office/powerpoint/2010/main" val="1464774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2318DC7-2902-401E-8637-DA5929A37C50}" type="datetimeFigureOut">
              <a:rPr lang="en-US"/>
              <a:pPr>
                <a:defRPr/>
              </a:pPr>
              <a:t>2/5/2023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2B99A70-16BC-410C-944C-91DF825BE1F5}" type="slidenum">
              <a:rPr lang="en-US" altLang="en-US"/>
              <a:pPr>
                <a:defRPr/>
              </a:pPr>
              <a:t>‹#›</a:t>
            </a:fld>
            <a:endParaRPr lang="en-US" altLang="en-US"/>
          </a:p>
        </p:txBody>
      </p:sp>
    </p:spTree>
    <p:extLst>
      <p:ext uri="{BB962C8B-B14F-4D97-AF65-F5344CB8AC3E}">
        <p14:creationId xmlns:p14="http://schemas.microsoft.com/office/powerpoint/2010/main" val="3755470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D5A883F-347D-41AE-B690-7B91815D8821}" type="datetimeFigureOut">
              <a:rPr lang="en-US"/>
              <a:pPr>
                <a:defRPr/>
              </a:pPr>
              <a:t>2/5/2023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5F539EE-0125-4518-AEA6-C7ABA752462E}" type="slidenum">
              <a:rPr lang="en-US" altLang="en-US"/>
              <a:pPr>
                <a:defRPr/>
              </a:pPr>
              <a:t>‹#›</a:t>
            </a:fld>
            <a:endParaRPr lang="en-US" altLang="en-US"/>
          </a:p>
        </p:txBody>
      </p:sp>
    </p:spTree>
    <p:extLst>
      <p:ext uri="{BB962C8B-B14F-4D97-AF65-F5344CB8AC3E}">
        <p14:creationId xmlns:p14="http://schemas.microsoft.com/office/powerpoint/2010/main" val="821390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403" y="457200"/>
            <a:ext cx="29503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8801" y="987426"/>
            <a:ext cx="4630356"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403" y="2057400"/>
            <a:ext cx="29503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1AC841A-3AD2-43FC-B739-2C14F0B3038A}" type="datetimeFigureOut">
              <a:rPr lang="en-US"/>
              <a:pPr>
                <a:defRPr/>
              </a:pPr>
              <a:t>2/5/2023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2624880-BA39-4840-B9DA-12149F1416C9}" type="slidenum">
              <a:rPr lang="en-US" altLang="en-US"/>
              <a:pPr>
                <a:defRPr/>
              </a:pPr>
              <a:t>‹#›</a:t>
            </a:fld>
            <a:endParaRPr lang="en-US" altLang="en-US"/>
          </a:p>
        </p:txBody>
      </p:sp>
    </p:spTree>
    <p:extLst>
      <p:ext uri="{BB962C8B-B14F-4D97-AF65-F5344CB8AC3E}">
        <p14:creationId xmlns:p14="http://schemas.microsoft.com/office/powerpoint/2010/main" val="528000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403" y="457200"/>
            <a:ext cx="295034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8801" y="987426"/>
            <a:ext cx="463035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403" y="2057400"/>
            <a:ext cx="29503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FD89ED3D-0978-4E2E-9953-DB158CD04691}" type="datetimeFigureOut">
              <a:rPr lang="en-US"/>
              <a:pPr>
                <a:defRPr/>
              </a:pPr>
              <a:t>2/5/2023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A92B9BE-9FCC-4AFD-A5BF-3CC4273913FA}" type="slidenum">
              <a:rPr lang="en-US" altLang="en-US"/>
              <a:pPr>
                <a:defRPr/>
              </a:pPr>
              <a:t>‹#›</a:t>
            </a:fld>
            <a:endParaRPr lang="en-US" altLang="en-US"/>
          </a:p>
        </p:txBody>
      </p:sp>
    </p:spTree>
    <p:extLst>
      <p:ext uri="{BB962C8B-B14F-4D97-AF65-F5344CB8AC3E}">
        <p14:creationId xmlns:p14="http://schemas.microsoft.com/office/powerpoint/2010/main" val="584720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609760" y="274638"/>
            <a:ext cx="1097248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Text Placeholder 2"/>
          <p:cNvSpPr>
            <a:spLocks noGrp="1"/>
          </p:cNvSpPr>
          <p:nvPr>
            <p:ph type="body" idx="1"/>
          </p:nvPr>
        </p:nvSpPr>
        <p:spPr bwMode="auto">
          <a:xfrm>
            <a:off x="627226" y="1620838"/>
            <a:ext cx="10969307"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759" y="6356351"/>
            <a:ext cx="2843954"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46A10EC5-64AF-4161-8D2B-FDFF8D732868}" type="datetimeFigureOut">
              <a:rPr lang="en-US"/>
              <a:pPr>
                <a:defRPr/>
              </a:pPr>
              <a:t>2/5/2023</a:t>
            </a:fld>
            <a:endParaRPr lang="en-US"/>
          </a:p>
        </p:txBody>
      </p:sp>
      <p:sp>
        <p:nvSpPr>
          <p:cNvPr id="5" name="Footer Placeholder 4"/>
          <p:cNvSpPr>
            <a:spLocks noGrp="1"/>
          </p:cNvSpPr>
          <p:nvPr>
            <p:ph type="ftr" sz="quarter" idx="3"/>
          </p:nvPr>
        </p:nvSpPr>
        <p:spPr>
          <a:xfrm>
            <a:off x="4168274" y="6356351"/>
            <a:ext cx="3855454"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8288" y="6356351"/>
            <a:ext cx="2843953"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mn-lt"/>
                <a:cs typeface="Arial" panose="020B0604020202020204" pitchFamily="34" charset="0"/>
              </a:defRPr>
            </a:lvl1pPr>
          </a:lstStyle>
          <a:p>
            <a:pPr>
              <a:defRPr/>
            </a:pPr>
            <a:fld id="{DE636F96-60B7-4510-88EA-1B7C9046DCB8}" type="slidenum">
              <a:rPr lang="en-US" altLang="en-US"/>
              <a:pPr>
                <a:defRPr/>
              </a:pPr>
              <a:t>‹#›</a:t>
            </a:fld>
            <a:endParaRPr lang="en-US" altLang="en-US"/>
          </a:p>
        </p:txBody>
      </p:sp>
    </p:spTree>
    <p:extLst>
      <p:ext uri="{BB962C8B-B14F-4D97-AF65-F5344CB8AC3E}">
        <p14:creationId xmlns:p14="http://schemas.microsoft.com/office/powerpoint/2010/main" val="13556407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Franklin Gothic Medium" panose="020B0603020102020204" pitchFamily="34" charset="0"/>
        </a:defRPr>
      </a:lvl2pPr>
      <a:lvl3pPr algn="ctr" rtl="0" eaLnBrk="0" fontAlgn="base" hangingPunct="0">
        <a:spcBef>
          <a:spcPct val="0"/>
        </a:spcBef>
        <a:spcAft>
          <a:spcPct val="0"/>
        </a:spcAft>
        <a:defRPr sz="4400">
          <a:solidFill>
            <a:schemeClr val="bg1"/>
          </a:solidFill>
          <a:latin typeface="Franklin Gothic Medium" panose="020B0603020102020204" pitchFamily="34" charset="0"/>
        </a:defRPr>
      </a:lvl3pPr>
      <a:lvl4pPr algn="ctr" rtl="0" eaLnBrk="0" fontAlgn="base" hangingPunct="0">
        <a:spcBef>
          <a:spcPct val="0"/>
        </a:spcBef>
        <a:spcAft>
          <a:spcPct val="0"/>
        </a:spcAft>
        <a:defRPr sz="4400">
          <a:solidFill>
            <a:schemeClr val="bg1"/>
          </a:solidFill>
          <a:latin typeface="Franklin Gothic Medium" panose="020B0603020102020204" pitchFamily="34" charset="0"/>
        </a:defRPr>
      </a:lvl4pPr>
      <a:lvl5pPr algn="ctr" rtl="0" eaLnBrk="0" fontAlgn="base" hangingPunct="0">
        <a:spcBef>
          <a:spcPct val="0"/>
        </a:spcBef>
        <a:spcAft>
          <a:spcPct val="0"/>
        </a:spcAft>
        <a:defRPr sz="4400">
          <a:solidFill>
            <a:schemeClr val="bg1"/>
          </a:solidFill>
          <a:latin typeface="Franklin Gothic Medium" panose="020B0603020102020204" pitchFamily="34" charset="0"/>
        </a:defRPr>
      </a:lvl5pPr>
      <a:lvl6pPr marL="457200" algn="ctr" rtl="0" eaLnBrk="0" fontAlgn="base" hangingPunct="0">
        <a:spcBef>
          <a:spcPct val="0"/>
        </a:spcBef>
        <a:spcAft>
          <a:spcPct val="0"/>
        </a:spcAft>
        <a:defRPr sz="4400">
          <a:solidFill>
            <a:schemeClr val="bg1"/>
          </a:solidFill>
          <a:latin typeface="Franklin Gothic Medium" panose="020B0603020102020204" pitchFamily="34" charset="0"/>
        </a:defRPr>
      </a:lvl6pPr>
      <a:lvl7pPr marL="914400" algn="ctr" rtl="0" eaLnBrk="0" fontAlgn="base" hangingPunct="0">
        <a:spcBef>
          <a:spcPct val="0"/>
        </a:spcBef>
        <a:spcAft>
          <a:spcPct val="0"/>
        </a:spcAft>
        <a:defRPr sz="4400">
          <a:solidFill>
            <a:schemeClr val="bg1"/>
          </a:solidFill>
          <a:latin typeface="Franklin Gothic Medium" panose="020B0603020102020204" pitchFamily="34" charset="0"/>
        </a:defRPr>
      </a:lvl7pPr>
      <a:lvl8pPr marL="1371600" algn="ctr" rtl="0" eaLnBrk="0" fontAlgn="base" hangingPunct="0">
        <a:spcBef>
          <a:spcPct val="0"/>
        </a:spcBef>
        <a:spcAft>
          <a:spcPct val="0"/>
        </a:spcAft>
        <a:defRPr sz="4400">
          <a:solidFill>
            <a:schemeClr val="bg1"/>
          </a:solidFill>
          <a:latin typeface="Franklin Gothic Medium" panose="020B0603020102020204" pitchFamily="34" charset="0"/>
        </a:defRPr>
      </a:lvl8pPr>
      <a:lvl9pPr marL="1828800" algn="ctr" rtl="0" eaLnBrk="0" fontAlgn="base" hangingPunct="0">
        <a:spcBef>
          <a:spcPct val="0"/>
        </a:spcBef>
        <a:spcAft>
          <a:spcPct val="0"/>
        </a:spcAft>
        <a:defRPr sz="4400">
          <a:solidFill>
            <a:schemeClr val="bg1"/>
          </a:solidFill>
          <a:latin typeface="Franklin Gothic Medium" panose="020B0603020102020204"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bg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bg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BE8847-CE81-614F-968D-4B9C9381F43B}" type="datetimeFigureOut">
              <a:rPr lang="en-US" smtClean="0"/>
              <a:t>2/5/2023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E80FB4-6C53-F54C-B11E-8D600D8C2E01}" type="slidenum">
              <a:rPr lang="en-US" smtClean="0"/>
              <a:t>‹#›</a:t>
            </a:fld>
            <a:endParaRPr lang="en-US"/>
          </a:p>
        </p:txBody>
      </p:sp>
    </p:spTree>
    <p:extLst>
      <p:ext uri="{BB962C8B-B14F-4D97-AF65-F5344CB8AC3E}">
        <p14:creationId xmlns:p14="http://schemas.microsoft.com/office/powerpoint/2010/main" val="8526661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5.xml"/><Relationship Id="rId16"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5"/>
          <p:cNvSpPr>
            <a:spLocks noChangeArrowheads="1"/>
          </p:cNvSpPr>
          <p:nvPr/>
        </p:nvSpPr>
        <p:spPr bwMode="auto">
          <a:xfrm>
            <a:off x="1589" y="3048000"/>
            <a:ext cx="12188825" cy="1219200"/>
          </a:xfrm>
          <a:prstGeom prst="rect">
            <a:avLst/>
          </a:prstGeom>
          <a:solidFill>
            <a:srgbClr val="043671"/>
          </a:solidFill>
          <a:ln w="9525">
            <a:no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a:ln>
                  <a:noFill/>
                </a:ln>
                <a:solidFill>
                  <a:srgbClr val="FEBC16"/>
                </a:solidFill>
                <a:effectLst/>
                <a:uLnTx/>
                <a:uFillTx/>
                <a:latin typeface="Arial" charset="0"/>
                <a:ea typeface="+mn-ea"/>
                <a:cs typeface="Arial" charset="0"/>
              </a:rPr>
              <a:t>Rotary Club Action Plan</a:t>
            </a:r>
          </a:p>
        </p:txBody>
      </p:sp>
      <p:sp>
        <p:nvSpPr>
          <p:cNvPr id="63490" name="Rectangle 3"/>
          <p:cNvSpPr>
            <a:spLocks noChangeArrowheads="1"/>
          </p:cNvSpPr>
          <p:nvPr/>
        </p:nvSpPr>
        <p:spPr bwMode="auto">
          <a:xfrm>
            <a:off x="407989" y="838201"/>
            <a:ext cx="6086475" cy="1433513"/>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8800" b="0" i="0" u="none" strike="noStrike" kern="1200" cap="none" spc="0" normalizeH="0" baseline="0" noProof="0" dirty="0">
                <a:ln>
                  <a:noFill/>
                </a:ln>
                <a:solidFill>
                  <a:srgbClr val="FFFFFF"/>
                </a:solidFill>
                <a:effectLst/>
                <a:uLnTx/>
                <a:uFillTx/>
                <a:latin typeface="Arial" charset="0"/>
                <a:ea typeface="MS PGothic" pitchFamily="34" charset="-128"/>
                <a:cs typeface="Arial" charset="0"/>
              </a:rPr>
              <a:t>Welcome to</a:t>
            </a:r>
            <a:endParaRPr kumimoji="0" lang="en-US" altLang="en-US" sz="8800" b="0" i="0" u="none" strike="noStrike" kern="1200" cap="none" spc="0" normalizeH="0" baseline="0" noProof="0" dirty="0">
              <a:ln>
                <a:noFill/>
              </a:ln>
              <a:solidFill>
                <a:srgbClr val="FFFFFF"/>
              </a:solidFill>
              <a:effectLst/>
              <a:uLnTx/>
              <a:uFillTx/>
              <a:latin typeface="Arial" charset="0"/>
              <a:ea typeface="+mn-ea"/>
              <a:cs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0" y="76201"/>
            <a:ext cx="2944812" cy="2930833"/>
          </a:xfrm>
          <a:prstGeom prst="rect">
            <a:avLst/>
          </a:prstGeom>
        </p:spPr>
      </p:pic>
      <p:sp>
        <p:nvSpPr>
          <p:cNvPr id="3" name="TextBox 2">
            <a:extLst>
              <a:ext uri="{FF2B5EF4-FFF2-40B4-BE49-F238E27FC236}">
                <a16:creationId xmlns:a16="http://schemas.microsoft.com/office/drawing/2014/main" id="{05293BA7-8E57-05FA-016D-1CA3CE944406}"/>
              </a:ext>
            </a:extLst>
          </p:cNvPr>
          <p:cNvSpPr txBox="1"/>
          <p:nvPr/>
        </p:nvSpPr>
        <p:spPr>
          <a:xfrm>
            <a:off x="3176" y="4810125"/>
            <a:ext cx="12188824" cy="830997"/>
          </a:xfrm>
          <a:prstGeom prst="rect">
            <a:avLst/>
          </a:prstGeom>
          <a:noFill/>
        </p:spPr>
        <p:txBody>
          <a:bodyPr wrap="square">
            <a:spAutoFit/>
          </a:bodyPr>
          <a:lstStyle/>
          <a:p>
            <a:pPr marL="0" marR="0" lvl="0" indent="0" algn="ctr" defTabSz="457337" rtl="0" eaLnBrk="1" fontAlgn="base" latinLnBrk="0" hangingPunct="1">
              <a:lnSpc>
                <a:spcPct val="100000"/>
              </a:lnSpc>
              <a:spcBef>
                <a:spcPct val="0"/>
              </a:spcBef>
              <a:spcAft>
                <a:spcPct val="0"/>
              </a:spcAft>
              <a:buClrTx/>
              <a:buSzTx/>
              <a:buFontTx/>
              <a:buNone/>
              <a:tabLst/>
              <a:defRPr/>
            </a:pPr>
            <a:r>
              <a:rPr kumimoji="0" lang="en-US" altLang="ja-JP" sz="4800" b="0" i="0" u="none" strike="noStrike" kern="1200" cap="none" spc="0" normalizeH="0" baseline="0" noProof="0" dirty="0">
                <a:ln>
                  <a:noFill/>
                </a:ln>
                <a:solidFill>
                  <a:srgbClr val="FFFFFF"/>
                </a:solidFill>
                <a:effectLst/>
                <a:uLnTx/>
                <a:uFillTx/>
                <a:latin typeface="Arial" charset="0"/>
                <a:ea typeface="ＭＳ Ｐゴシック" panose="020B0600070205080204" pitchFamily="34" charset="-128"/>
                <a:cs typeface="Arial" charset="0"/>
              </a:rPr>
              <a:t>DG Cliff Berg</a:t>
            </a:r>
          </a:p>
        </p:txBody>
      </p:sp>
    </p:spTree>
    <p:extLst>
      <p:ext uri="{BB962C8B-B14F-4D97-AF65-F5344CB8AC3E}">
        <p14:creationId xmlns:p14="http://schemas.microsoft.com/office/powerpoint/2010/main" val="36325455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5860EF-91D1-684C-A66C-3A5D6685F86E}"/>
              </a:ext>
            </a:extLst>
          </p:cNvPr>
          <p:cNvSpPr/>
          <p:nvPr/>
        </p:nvSpPr>
        <p:spPr>
          <a:xfrm>
            <a:off x="795131" y="5661330"/>
            <a:ext cx="2003728" cy="858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pt-br" sz="2400">
              <a:solidFill>
                <a:srgbClr val="FFFFFF"/>
              </a:solidFill>
              <a:latin typeface="Calibri" panose="020F0502020204030204"/>
            </a:endParaRPr>
          </a:p>
        </p:txBody>
      </p:sp>
      <p:sp>
        <p:nvSpPr>
          <p:cNvPr id="7" name="Subtitle 2">
            <a:extLst>
              <a:ext uri="{FF2B5EF4-FFF2-40B4-BE49-F238E27FC236}">
                <a16:creationId xmlns:a16="http://schemas.microsoft.com/office/drawing/2014/main" id="{41E91073-A591-9E4D-A3D1-806CAEA0421A}"/>
              </a:ext>
            </a:extLst>
          </p:cNvPr>
          <p:cNvSpPr txBox="1">
            <a:spLocks/>
          </p:cNvSpPr>
          <p:nvPr/>
        </p:nvSpPr>
        <p:spPr>
          <a:xfrm>
            <a:off x="96483" y="1180968"/>
            <a:ext cx="11922035" cy="1636381"/>
          </a:xfrm>
          <a:prstGeom prst="rect">
            <a:avLst/>
          </a:prstGeom>
          <a:effectLst>
            <a:glow rad="12700">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defTabSz="914377">
              <a:spcBef>
                <a:spcPts val="1000"/>
              </a:spcBef>
            </a:pPr>
            <a:r>
              <a:rPr lang="pt-br" sz="7200">
                <a:solidFill>
                  <a:srgbClr val="0050A2"/>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Only </a:t>
            </a:r>
            <a:r>
              <a:rPr lang="pt-br" sz="13333">
                <a:solidFill>
                  <a:srgbClr val="0050A2"/>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25%</a:t>
            </a:r>
          </a:p>
        </p:txBody>
      </p:sp>
      <p:sp>
        <p:nvSpPr>
          <p:cNvPr id="8" name="Subtitle 2">
            <a:extLst>
              <a:ext uri="{FF2B5EF4-FFF2-40B4-BE49-F238E27FC236}">
                <a16:creationId xmlns:a16="http://schemas.microsoft.com/office/drawing/2014/main" id="{07C48594-9D8D-B349-9A5E-F5BE0D0AF525}"/>
              </a:ext>
            </a:extLst>
          </p:cNvPr>
          <p:cNvSpPr txBox="1">
            <a:spLocks/>
          </p:cNvSpPr>
          <p:nvPr/>
        </p:nvSpPr>
        <p:spPr>
          <a:xfrm>
            <a:off x="795131" y="3067048"/>
            <a:ext cx="10383008" cy="2179765"/>
          </a:xfrm>
          <a:prstGeom prst="rect">
            <a:avLst/>
          </a:prstGeom>
          <a:effectLst>
            <a:glow rad="12700">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defTabSz="914377">
              <a:spcBef>
                <a:spcPts val="1000"/>
              </a:spcBef>
            </a:pPr>
            <a:r>
              <a:rPr lang="pt-br" sz="5867">
                <a:solidFill>
                  <a:srgbClr val="0050A2"/>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Know someone in Rotary</a:t>
            </a:r>
          </a:p>
        </p:txBody>
      </p:sp>
      <p:pic>
        <p:nvPicPr>
          <p:cNvPr id="9" name="Picture 8">
            <a:extLst>
              <a:ext uri="{FF2B5EF4-FFF2-40B4-BE49-F238E27FC236}">
                <a16:creationId xmlns:a16="http://schemas.microsoft.com/office/drawing/2014/main" id="{2935A1FC-7863-0A45-84E7-8228099041D2}"/>
              </a:ext>
            </a:extLst>
          </p:cNvPr>
          <p:cNvPicPr>
            <a:picLocks noChangeAspect="1"/>
          </p:cNvPicPr>
          <p:nvPr/>
        </p:nvPicPr>
        <p:blipFill>
          <a:blip r:embed="rId3"/>
          <a:stretch>
            <a:fillRect/>
          </a:stretch>
        </p:blipFill>
        <p:spPr>
          <a:xfrm>
            <a:off x="8870094" y="5144627"/>
            <a:ext cx="2724260" cy="1021597"/>
          </a:xfrm>
          <a:prstGeom prst="rect">
            <a:avLst/>
          </a:prstGeom>
        </p:spPr>
      </p:pic>
    </p:spTree>
    <p:extLst>
      <p:ext uri="{BB962C8B-B14F-4D97-AF65-F5344CB8AC3E}">
        <p14:creationId xmlns:p14="http://schemas.microsoft.com/office/powerpoint/2010/main" val="1159857434"/>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7173"/>
            <a:ext cx="12192000" cy="8111745"/>
          </a:xfrm>
          <a:prstGeom prst="rect">
            <a:avLst/>
          </a:prstGeom>
        </p:spPr>
      </p:pic>
    </p:spTree>
    <p:extLst>
      <p:ext uri="{BB962C8B-B14F-4D97-AF65-F5344CB8AC3E}">
        <p14:creationId xmlns:p14="http://schemas.microsoft.com/office/powerpoint/2010/main" val="2298169242"/>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6873"/>
            <a:ext cx="12192000" cy="8111745"/>
          </a:xfrm>
          <a:prstGeom prst="rect">
            <a:avLst/>
          </a:prstGeom>
        </p:spPr>
      </p:pic>
    </p:spTree>
    <p:extLst>
      <p:ext uri="{BB962C8B-B14F-4D97-AF65-F5344CB8AC3E}">
        <p14:creationId xmlns:p14="http://schemas.microsoft.com/office/powerpoint/2010/main" val="2824342618"/>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CEA909-9B41-FC49-A3FB-265C853E9B98}"/>
              </a:ext>
            </a:extLst>
          </p:cNvPr>
          <p:cNvPicPr>
            <a:picLocks noChangeAspect="1"/>
          </p:cNvPicPr>
          <p:nvPr/>
        </p:nvPicPr>
        <p:blipFill>
          <a:blip r:embed="rId3"/>
          <a:stretch>
            <a:fillRect/>
          </a:stretch>
        </p:blipFill>
        <p:spPr>
          <a:xfrm>
            <a:off x="8870094" y="5144627"/>
            <a:ext cx="2724260" cy="1021597"/>
          </a:xfrm>
          <a:prstGeom prst="rect">
            <a:avLst/>
          </a:prstGeom>
        </p:spPr>
      </p:pic>
      <p:pic>
        <p:nvPicPr>
          <p:cNvPr id="6" name="Picture 5">
            <a:extLst>
              <a:ext uri="{FF2B5EF4-FFF2-40B4-BE49-F238E27FC236}">
                <a16:creationId xmlns:a16="http://schemas.microsoft.com/office/drawing/2014/main" id="{510DA574-62AF-1C45-8D42-CD0213E3B7BA}"/>
              </a:ext>
            </a:extLst>
          </p:cNvPr>
          <p:cNvPicPr>
            <a:picLocks noChangeAspect="1"/>
          </p:cNvPicPr>
          <p:nvPr/>
        </p:nvPicPr>
        <p:blipFill>
          <a:blip r:embed="rId4"/>
          <a:stretch>
            <a:fillRect/>
          </a:stretch>
        </p:blipFill>
        <p:spPr>
          <a:xfrm>
            <a:off x="1" y="14177"/>
            <a:ext cx="12184879" cy="6862011"/>
          </a:xfrm>
          <a:prstGeom prst="rect">
            <a:avLst/>
          </a:prstGeom>
        </p:spPr>
      </p:pic>
    </p:spTree>
    <p:extLst>
      <p:ext uri="{BB962C8B-B14F-4D97-AF65-F5344CB8AC3E}">
        <p14:creationId xmlns:p14="http://schemas.microsoft.com/office/powerpoint/2010/main" val="4222486053"/>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13281"/>
          <a:stretch/>
        </p:blipFill>
        <p:spPr>
          <a:xfrm>
            <a:off x="0" y="1"/>
            <a:ext cx="12192000" cy="7048500"/>
          </a:xfrm>
          <a:prstGeom prst="rect">
            <a:avLst/>
          </a:prstGeom>
        </p:spPr>
      </p:pic>
    </p:spTree>
    <p:extLst>
      <p:ext uri="{BB962C8B-B14F-4D97-AF65-F5344CB8AC3E}">
        <p14:creationId xmlns:p14="http://schemas.microsoft.com/office/powerpoint/2010/main" val="1117196393"/>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571EEA-A12F-954C-960A-B6C5744829D7}"/>
              </a:ext>
            </a:extLst>
          </p:cNvPr>
          <p:cNvPicPr>
            <a:picLocks noChangeAspect="1"/>
          </p:cNvPicPr>
          <p:nvPr/>
        </p:nvPicPr>
        <p:blipFill rotWithShape="1">
          <a:blip r:embed="rId3"/>
          <a:srcRect t="15936"/>
          <a:stretch/>
        </p:blipFill>
        <p:spPr>
          <a:xfrm>
            <a:off x="0" y="0"/>
            <a:ext cx="12236992" cy="6858000"/>
          </a:xfrm>
          <a:prstGeom prst="rect">
            <a:avLst/>
          </a:prstGeom>
        </p:spPr>
      </p:pic>
    </p:spTree>
    <p:extLst>
      <p:ext uri="{BB962C8B-B14F-4D97-AF65-F5344CB8AC3E}">
        <p14:creationId xmlns:p14="http://schemas.microsoft.com/office/powerpoint/2010/main" val="2117846637"/>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575DE2-9337-1941-A930-0CBC373FE623}"/>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pt-br" sz="2400">
              <a:solidFill>
                <a:srgbClr val="FFFFFF"/>
              </a:solidFill>
              <a:latin typeface="Calibri" panose="020F0502020204030204"/>
            </a:endParaRPr>
          </a:p>
        </p:txBody>
      </p:sp>
      <p:sp>
        <p:nvSpPr>
          <p:cNvPr id="6" name="Subtitle 2">
            <a:extLst>
              <a:ext uri="{FF2B5EF4-FFF2-40B4-BE49-F238E27FC236}">
                <a16:creationId xmlns:a16="http://schemas.microsoft.com/office/drawing/2014/main" id="{4671BD0F-8B27-E644-BE09-F4B3ED0F517F}"/>
              </a:ext>
            </a:extLst>
          </p:cNvPr>
          <p:cNvSpPr txBox="1">
            <a:spLocks/>
          </p:cNvSpPr>
          <p:nvPr/>
        </p:nvSpPr>
        <p:spPr>
          <a:xfrm>
            <a:off x="-130628" y="1925320"/>
            <a:ext cx="11922035" cy="1636381"/>
          </a:xfrm>
          <a:prstGeom prst="rect">
            <a:avLst/>
          </a:prstGeom>
          <a:effectLst>
            <a:glow rad="12700">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defTabSz="914377">
              <a:spcBef>
                <a:spcPts val="1000"/>
              </a:spcBef>
            </a:pPr>
            <a:r>
              <a:rPr lang="pt-br" sz="13333">
                <a:solidFill>
                  <a:srgbClr val="0050A2"/>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Five</a:t>
            </a:r>
          </a:p>
        </p:txBody>
      </p:sp>
      <p:sp>
        <p:nvSpPr>
          <p:cNvPr id="5" name="Subtitle 2">
            <a:extLst>
              <a:ext uri="{FF2B5EF4-FFF2-40B4-BE49-F238E27FC236}">
                <a16:creationId xmlns:a16="http://schemas.microsoft.com/office/drawing/2014/main" id="{E9F195AB-795D-0546-BA09-37B803A8CA86}"/>
              </a:ext>
            </a:extLst>
          </p:cNvPr>
          <p:cNvSpPr txBox="1">
            <a:spLocks/>
          </p:cNvSpPr>
          <p:nvPr/>
        </p:nvSpPr>
        <p:spPr>
          <a:xfrm>
            <a:off x="3352408" y="3445934"/>
            <a:ext cx="5110891" cy="1021597"/>
          </a:xfrm>
          <a:prstGeom prst="rect">
            <a:avLst/>
          </a:prstGeom>
          <a:effectLst>
            <a:glow rad="12700">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defTabSz="914377">
              <a:spcBef>
                <a:spcPts val="1000"/>
              </a:spcBef>
            </a:pPr>
            <a:r>
              <a:rPr lang="pt-br" sz="8800">
                <a:solidFill>
                  <a:srgbClr val="0050A2"/>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Years.</a:t>
            </a:r>
          </a:p>
        </p:txBody>
      </p:sp>
      <p:pic>
        <p:nvPicPr>
          <p:cNvPr id="7" name="Picture 6">
            <a:extLst>
              <a:ext uri="{FF2B5EF4-FFF2-40B4-BE49-F238E27FC236}">
                <a16:creationId xmlns:a16="http://schemas.microsoft.com/office/drawing/2014/main" id="{9F752439-1DE4-DD47-B935-252F81C6A28A}"/>
              </a:ext>
            </a:extLst>
          </p:cNvPr>
          <p:cNvPicPr>
            <a:picLocks noChangeAspect="1"/>
          </p:cNvPicPr>
          <p:nvPr/>
        </p:nvPicPr>
        <p:blipFill>
          <a:blip r:embed="rId3"/>
          <a:stretch>
            <a:fillRect/>
          </a:stretch>
        </p:blipFill>
        <p:spPr>
          <a:xfrm>
            <a:off x="8870094" y="5144627"/>
            <a:ext cx="2724260" cy="1021597"/>
          </a:xfrm>
          <a:prstGeom prst="rect">
            <a:avLst/>
          </a:prstGeom>
        </p:spPr>
      </p:pic>
    </p:spTree>
    <p:extLst>
      <p:ext uri="{BB962C8B-B14F-4D97-AF65-F5344CB8AC3E}">
        <p14:creationId xmlns:p14="http://schemas.microsoft.com/office/powerpoint/2010/main" val="190598991"/>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575DE2-9337-1941-A930-0CBC373FE623}"/>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pt-br" sz="2400">
              <a:solidFill>
                <a:srgbClr val="FFFFFF"/>
              </a:solidFill>
              <a:latin typeface="Calibri" panose="020F0502020204030204"/>
            </a:endParaRPr>
          </a:p>
        </p:txBody>
      </p:sp>
      <p:sp>
        <p:nvSpPr>
          <p:cNvPr id="6" name="Subtitle 2">
            <a:extLst>
              <a:ext uri="{FF2B5EF4-FFF2-40B4-BE49-F238E27FC236}">
                <a16:creationId xmlns:a16="http://schemas.microsoft.com/office/drawing/2014/main" id="{4671BD0F-8B27-E644-BE09-F4B3ED0F517F}"/>
              </a:ext>
            </a:extLst>
          </p:cNvPr>
          <p:cNvSpPr txBox="1">
            <a:spLocks/>
          </p:cNvSpPr>
          <p:nvPr/>
        </p:nvSpPr>
        <p:spPr>
          <a:xfrm>
            <a:off x="-130628" y="1925320"/>
            <a:ext cx="11922035" cy="1636381"/>
          </a:xfrm>
          <a:prstGeom prst="rect">
            <a:avLst/>
          </a:prstGeom>
          <a:effectLst>
            <a:glow rad="12700">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defTabSz="914377">
              <a:spcBef>
                <a:spcPts val="1000"/>
              </a:spcBef>
            </a:pPr>
            <a:r>
              <a:rPr lang="pt-br" sz="13333">
                <a:solidFill>
                  <a:srgbClr val="0050A2"/>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Four</a:t>
            </a:r>
          </a:p>
        </p:txBody>
      </p:sp>
      <p:sp>
        <p:nvSpPr>
          <p:cNvPr id="5" name="Subtitle 2">
            <a:extLst>
              <a:ext uri="{FF2B5EF4-FFF2-40B4-BE49-F238E27FC236}">
                <a16:creationId xmlns:a16="http://schemas.microsoft.com/office/drawing/2014/main" id="{E9F195AB-795D-0546-BA09-37B803A8CA86}"/>
              </a:ext>
            </a:extLst>
          </p:cNvPr>
          <p:cNvSpPr txBox="1">
            <a:spLocks/>
          </p:cNvSpPr>
          <p:nvPr/>
        </p:nvSpPr>
        <p:spPr>
          <a:xfrm>
            <a:off x="3334211" y="3500526"/>
            <a:ext cx="5110891" cy="1021597"/>
          </a:xfrm>
          <a:prstGeom prst="rect">
            <a:avLst/>
          </a:prstGeom>
          <a:effectLst>
            <a:glow rad="12700">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defTabSz="914377">
              <a:spcBef>
                <a:spcPts val="1000"/>
              </a:spcBef>
            </a:pPr>
            <a:r>
              <a:rPr lang="pt-br" sz="6533">
                <a:solidFill>
                  <a:srgbClr val="0050A2"/>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Priorities.</a:t>
            </a:r>
          </a:p>
        </p:txBody>
      </p:sp>
      <p:pic>
        <p:nvPicPr>
          <p:cNvPr id="7" name="Picture 6">
            <a:extLst>
              <a:ext uri="{FF2B5EF4-FFF2-40B4-BE49-F238E27FC236}">
                <a16:creationId xmlns:a16="http://schemas.microsoft.com/office/drawing/2014/main" id="{9F752439-1DE4-DD47-B935-252F81C6A28A}"/>
              </a:ext>
            </a:extLst>
          </p:cNvPr>
          <p:cNvPicPr>
            <a:picLocks noChangeAspect="1"/>
          </p:cNvPicPr>
          <p:nvPr/>
        </p:nvPicPr>
        <p:blipFill>
          <a:blip r:embed="rId3"/>
          <a:stretch>
            <a:fillRect/>
          </a:stretch>
        </p:blipFill>
        <p:spPr>
          <a:xfrm>
            <a:off x="8870094" y="5144627"/>
            <a:ext cx="2724260" cy="1021597"/>
          </a:xfrm>
          <a:prstGeom prst="rect">
            <a:avLst/>
          </a:prstGeom>
        </p:spPr>
      </p:pic>
    </p:spTree>
    <p:extLst>
      <p:ext uri="{BB962C8B-B14F-4D97-AF65-F5344CB8AC3E}">
        <p14:creationId xmlns:p14="http://schemas.microsoft.com/office/powerpoint/2010/main" val="2682532379"/>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588" y="-3981"/>
            <a:ext cx="12339440" cy="6949440"/>
          </a:xfrm>
        </p:spPr>
      </p:pic>
    </p:spTree>
    <p:extLst>
      <p:ext uri="{BB962C8B-B14F-4D97-AF65-F5344CB8AC3E}">
        <p14:creationId xmlns:p14="http://schemas.microsoft.com/office/powerpoint/2010/main" val="3091330158"/>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02B87F-A787-8E47-B981-505351515300}"/>
              </a:ext>
            </a:extLst>
          </p:cNvPr>
          <p:cNvPicPr>
            <a:picLocks noChangeAspect="1"/>
          </p:cNvPicPr>
          <p:nvPr/>
        </p:nvPicPr>
        <p:blipFill>
          <a:blip r:embed="rId3"/>
          <a:stretch>
            <a:fillRect/>
          </a:stretch>
        </p:blipFill>
        <p:spPr>
          <a:xfrm>
            <a:off x="8870094" y="5144627"/>
            <a:ext cx="2724260" cy="1021597"/>
          </a:xfrm>
          <a:prstGeom prst="rect">
            <a:avLst/>
          </a:prstGeom>
        </p:spPr>
      </p:pic>
      <p:sp>
        <p:nvSpPr>
          <p:cNvPr id="6" name="Subtitle 2">
            <a:extLst>
              <a:ext uri="{FF2B5EF4-FFF2-40B4-BE49-F238E27FC236}">
                <a16:creationId xmlns:a16="http://schemas.microsoft.com/office/drawing/2014/main" id="{9C5AA477-3ACC-8F4F-9E84-1ADA4DCB1679}"/>
              </a:ext>
            </a:extLst>
          </p:cNvPr>
          <p:cNvSpPr txBox="1">
            <a:spLocks/>
          </p:cNvSpPr>
          <p:nvPr/>
        </p:nvSpPr>
        <p:spPr>
          <a:xfrm>
            <a:off x="1" y="2418122"/>
            <a:ext cx="12191999" cy="1636381"/>
          </a:xfrm>
          <a:prstGeom prst="rect">
            <a:avLst/>
          </a:prstGeom>
          <a:effectLst>
            <a:glow rad="12700">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defTabSz="914377">
              <a:spcBef>
                <a:spcPts val="1000"/>
              </a:spcBef>
            </a:pPr>
            <a:r>
              <a:rPr lang="pt-br" sz="720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From Priority to Action.</a:t>
            </a:r>
            <a:endParaRPr lang="pt-br" sz="72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061521"/>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0" y="-1"/>
            <a:ext cx="4069935"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2" name="Title 1">
            <a:extLst>
              <a:ext uri="{FF2B5EF4-FFF2-40B4-BE49-F238E27FC236}">
                <a16:creationId xmlns:a16="http://schemas.microsoft.com/office/drawing/2014/main" id="{965347B3-96F6-2F02-375F-E07EBEB8DCF6}"/>
              </a:ext>
            </a:extLst>
          </p:cNvPr>
          <p:cNvSpPr>
            <a:spLocks noGrp="1"/>
          </p:cNvSpPr>
          <p:nvPr>
            <p:ph type="title"/>
          </p:nvPr>
        </p:nvSpPr>
        <p:spPr>
          <a:xfrm>
            <a:off x="643467" y="640081"/>
            <a:ext cx="3096427" cy="5613236"/>
          </a:xfrm>
        </p:spPr>
        <p:txBody>
          <a:bodyPr anchor="ctr">
            <a:normAutofit/>
          </a:bodyPr>
          <a:lstStyle/>
          <a:p>
            <a:r>
              <a:rPr lang="en-US" b="1">
                <a:solidFill>
                  <a:srgbClr val="FFFFFF"/>
                </a:solidFill>
              </a:rPr>
              <a:t>The Rotary Action Plan</a:t>
            </a:r>
          </a:p>
        </p:txBody>
      </p:sp>
      <p:sp>
        <p:nvSpPr>
          <p:cNvPr id="3" name="Content Placeholder 2">
            <a:extLst>
              <a:ext uri="{FF2B5EF4-FFF2-40B4-BE49-F238E27FC236}">
                <a16:creationId xmlns:a16="http://schemas.microsoft.com/office/drawing/2014/main" id="{73E847F9-156F-8D06-C6AD-45C0219CF585}"/>
              </a:ext>
            </a:extLst>
          </p:cNvPr>
          <p:cNvSpPr>
            <a:spLocks noGrp="1"/>
          </p:cNvSpPr>
          <p:nvPr>
            <p:ph idx="1"/>
          </p:nvPr>
        </p:nvSpPr>
        <p:spPr>
          <a:xfrm>
            <a:off x="4699817" y="640082"/>
            <a:ext cx="6848715" cy="2484884"/>
          </a:xfrm>
        </p:spPr>
        <p:txBody>
          <a:bodyPr anchor="ctr">
            <a:normAutofit/>
          </a:bodyPr>
          <a:lstStyle/>
          <a:p>
            <a:endParaRPr lang="en-US" sz="1600"/>
          </a:p>
          <a:p>
            <a:endParaRPr lang="en-US" sz="1600"/>
          </a:p>
          <a:p>
            <a:endParaRPr lang="en-US" sz="1600"/>
          </a:p>
          <a:p>
            <a:endParaRPr lang="en-US" sz="1600"/>
          </a:p>
          <a:p>
            <a:endParaRPr lang="en-US" sz="1600"/>
          </a:p>
          <a:p>
            <a:pPr marL="0" indent="0">
              <a:buNone/>
            </a:pPr>
            <a:endParaRPr lang="en-US" sz="1600"/>
          </a:p>
          <a:p>
            <a:pPr marL="0" indent="0">
              <a:buNone/>
            </a:pPr>
            <a:r>
              <a:rPr lang="en-US" sz="1600"/>
              <a:t>                                                                                                                                                                                    </a:t>
            </a:r>
          </a:p>
        </p:txBody>
      </p:sp>
      <p:pic>
        <p:nvPicPr>
          <p:cNvPr id="5" name="Picture 4" descr="Logo&#10;&#10;Description automatically generated">
            <a:extLst>
              <a:ext uri="{FF2B5EF4-FFF2-40B4-BE49-F238E27FC236}">
                <a16:creationId xmlns:a16="http://schemas.microsoft.com/office/drawing/2014/main" id="{6FC955EF-4F55-9CD9-E361-165D85723F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9857" y="3446698"/>
            <a:ext cx="6623116" cy="2488335"/>
          </a:xfrm>
          <a:prstGeom prst="rect">
            <a:avLst/>
          </a:prstGeom>
        </p:spPr>
      </p:pic>
    </p:spTree>
    <p:extLst>
      <p:ext uri="{BB962C8B-B14F-4D97-AF65-F5344CB8AC3E}">
        <p14:creationId xmlns:p14="http://schemas.microsoft.com/office/powerpoint/2010/main" val="2458258668"/>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C5856092-8A1F-7847-8091-F7AC8FED1651}"/>
              </a:ext>
            </a:extLst>
          </p:cNvPr>
          <p:cNvSpPr txBox="1">
            <a:spLocks/>
          </p:cNvSpPr>
          <p:nvPr/>
        </p:nvSpPr>
        <p:spPr>
          <a:xfrm>
            <a:off x="21166" y="2920584"/>
            <a:ext cx="12170833" cy="1021597"/>
          </a:xfrm>
          <a:prstGeom prst="rect">
            <a:avLst/>
          </a:prstGeom>
          <a:effectLst>
            <a:glow rad="12700">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defTabSz="914377">
              <a:spcBef>
                <a:spcPts val="1000"/>
              </a:spcBef>
            </a:pPr>
            <a:r>
              <a:rPr lang="pt-br" sz="4267">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Increase our impact.</a:t>
            </a:r>
          </a:p>
        </p:txBody>
      </p:sp>
      <p:sp>
        <p:nvSpPr>
          <p:cNvPr id="3" name="Rectangle 2">
            <a:extLst>
              <a:ext uri="{FF2B5EF4-FFF2-40B4-BE49-F238E27FC236}">
                <a16:creationId xmlns:a16="http://schemas.microsoft.com/office/drawing/2014/main" id="{1DAA5A24-143E-7F49-BEE4-36F35DE79C57}"/>
              </a:ext>
            </a:extLst>
          </p:cNvPr>
          <p:cNvSpPr/>
          <p:nvPr/>
        </p:nvSpPr>
        <p:spPr>
          <a:xfrm>
            <a:off x="3070921" y="461879"/>
            <a:ext cx="5948559" cy="502766"/>
          </a:xfrm>
          <a:prstGeom prst="rect">
            <a:avLst/>
          </a:prstGeom>
          <a:effectLst/>
        </p:spPr>
        <p:txBody>
          <a:bodyPr wrap="square">
            <a:spAutoFit/>
          </a:bodyPr>
          <a:lstStyle/>
          <a:p>
            <a:pPr algn="ctr" defTabSz="609585"/>
            <a:r>
              <a:rPr lang="pt-br" sz="2667">
                <a:solidFill>
                  <a:srgbClr val="F7A81B"/>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Action Plan Priority 1:</a:t>
            </a:r>
            <a:endParaRPr lang="pt-br" sz="2667" dirty="0">
              <a:solidFill>
                <a:srgbClr val="F7A81B"/>
              </a:solidFill>
              <a:latin typeface="Calibri" panose="020F0502020204030204"/>
            </a:endParaRPr>
          </a:p>
        </p:txBody>
      </p:sp>
    </p:spTree>
    <p:extLst>
      <p:ext uri="{BB962C8B-B14F-4D97-AF65-F5344CB8AC3E}">
        <p14:creationId xmlns:p14="http://schemas.microsoft.com/office/powerpoint/2010/main" val="983026628"/>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444D13-BD5E-5147-A5EA-9221000117C9}"/>
              </a:ext>
            </a:extLst>
          </p:cNvPr>
          <p:cNvPicPr>
            <a:picLocks noChangeAspect="1"/>
          </p:cNvPicPr>
          <p:nvPr/>
        </p:nvPicPr>
        <p:blipFill>
          <a:blip r:embed="rId3"/>
          <a:stretch>
            <a:fillRect/>
          </a:stretch>
        </p:blipFill>
        <p:spPr>
          <a:xfrm>
            <a:off x="-5080" y="0"/>
            <a:ext cx="12197080" cy="8131387"/>
          </a:xfrm>
          <a:prstGeom prst="rect">
            <a:avLst/>
          </a:prstGeom>
        </p:spPr>
      </p:pic>
    </p:spTree>
    <p:extLst>
      <p:ext uri="{BB962C8B-B14F-4D97-AF65-F5344CB8AC3E}">
        <p14:creationId xmlns:p14="http://schemas.microsoft.com/office/powerpoint/2010/main" val="2168620739"/>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D7B413-5EB0-9141-A7D4-FF7A78AFCACF}"/>
              </a:ext>
            </a:extLst>
          </p:cNvPr>
          <p:cNvPicPr>
            <a:picLocks noChangeAspect="1"/>
          </p:cNvPicPr>
          <p:nvPr/>
        </p:nvPicPr>
        <p:blipFill>
          <a:blip r:embed="rId3"/>
          <a:stretch>
            <a:fillRect/>
          </a:stretch>
        </p:blipFill>
        <p:spPr>
          <a:xfrm>
            <a:off x="-67734" y="-24632"/>
            <a:ext cx="12722660" cy="7123085"/>
          </a:xfrm>
          <a:prstGeom prst="rect">
            <a:avLst/>
          </a:prstGeom>
        </p:spPr>
      </p:pic>
    </p:spTree>
    <p:extLst>
      <p:ext uri="{BB962C8B-B14F-4D97-AF65-F5344CB8AC3E}">
        <p14:creationId xmlns:p14="http://schemas.microsoft.com/office/powerpoint/2010/main" val="226781427"/>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AF6B13-7B73-0441-BCC6-73DEB449E406}"/>
              </a:ext>
            </a:extLst>
          </p:cNvPr>
          <p:cNvPicPr>
            <a:picLocks noChangeAspect="1"/>
          </p:cNvPicPr>
          <p:nvPr/>
        </p:nvPicPr>
        <p:blipFill>
          <a:blip r:embed="rId3"/>
          <a:stretch>
            <a:fillRect/>
          </a:stretch>
        </p:blipFill>
        <p:spPr>
          <a:xfrm>
            <a:off x="0" y="-830288"/>
            <a:ext cx="12192000" cy="8128000"/>
          </a:xfrm>
          <a:prstGeom prst="rect">
            <a:avLst/>
          </a:prstGeom>
        </p:spPr>
      </p:pic>
    </p:spTree>
    <p:extLst>
      <p:ext uri="{BB962C8B-B14F-4D97-AF65-F5344CB8AC3E}">
        <p14:creationId xmlns:p14="http://schemas.microsoft.com/office/powerpoint/2010/main" val="556422001"/>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548480FE-6D5E-2346-8924-1C69490DC437}"/>
              </a:ext>
            </a:extLst>
          </p:cNvPr>
          <p:cNvSpPr txBox="1">
            <a:spLocks/>
          </p:cNvSpPr>
          <p:nvPr/>
        </p:nvSpPr>
        <p:spPr>
          <a:xfrm>
            <a:off x="616017" y="2604681"/>
            <a:ext cx="10978336" cy="1903680"/>
          </a:xfrm>
          <a:prstGeom prst="rect">
            <a:avLst/>
          </a:prstGeom>
          <a:effectLst>
            <a:glow rad="12700">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defTabSz="914377">
              <a:spcBef>
                <a:spcPts val="0"/>
              </a:spcBef>
            </a:pPr>
            <a:r>
              <a:rPr lang="pt-br" sz="4267">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Together,</a:t>
            </a:r>
            <a:r>
              <a:rPr lang="pt-br" sz="4267">
                <a:solidFill>
                  <a:srgbClr val="FFFFFF"/>
                </a:solidFill>
                <a:latin typeface="Calibri" panose="020F0502020204030204"/>
              </a:rPr>
              <a:t> </a:t>
            </a:r>
            <a:r>
              <a:rPr lang="pt-br" sz="4267">
                <a:solidFill>
                  <a:srgbClr val="F7A81B"/>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let’s prove that our impact on the world has just begun.</a:t>
            </a:r>
          </a:p>
        </p:txBody>
      </p:sp>
      <p:pic>
        <p:nvPicPr>
          <p:cNvPr id="8" name="Picture 7">
            <a:extLst>
              <a:ext uri="{FF2B5EF4-FFF2-40B4-BE49-F238E27FC236}">
                <a16:creationId xmlns:a16="http://schemas.microsoft.com/office/drawing/2014/main" id="{A9980443-CFDF-7A46-B616-5C3561CD46A6}"/>
              </a:ext>
            </a:extLst>
          </p:cNvPr>
          <p:cNvPicPr>
            <a:picLocks noChangeAspect="1"/>
          </p:cNvPicPr>
          <p:nvPr/>
        </p:nvPicPr>
        <p:blipFill>
          <a:blip r:embed="rId3"/>
          <a:stretch>
            <a:fillRect/>
          </a:stretch>
        </p:blipFill>
        <p:spPr>
          <a:xfrm>
            <a:off x="8870094" y="5144627"/>
            <a:ext cx="2724260" cy="1021597"/>
          </a:xfrm>
          <a:prstGeom prst="rect">
            <a:avLst/>
          </a:prstGeom>
        </p:spPr>
      </p:pic>
    </p:spTree>
    <p:extLst>
      <p:ext uri="{BB962C8B-B14F-4D97-AF65-F5344CB8AC3E}">
        <p14:creationId xmlns:p14="http://schemas.microsoft.com/office/powerpoint/2010/main" val="3510328980"/>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C5856092-8A1F-7847-8091-F7AC8FED1651}"/>
              </a:ext>
            </a:extLst>
          </p:cNvPr>
          <p:cNvSpPr txBox="1">
            <a:spLocks/>
          </p:cNvSpPr>
          <p:nvPr/>
        </p:nvSpPr>
        <p:spPr>
          <a:xfrm>
            <a:off x="21166" y="2920584"/>
            <a:ext cx="12170833" cy="1021597"/>
          </a:xfrm>
          <a:prstGeom prst="rect">
            <a:avLst/>
          </a:prstGeom>
          <a:effectLst>
            <a:glow rad="12700">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defTabSz="914377">
              <a:spcBef>
                <a:spcPts val="1000"/>
              </a:spcBef>
            </a:pPr>
            <a:r>
              <a:rPr lang="pt-br" sz="4267">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Expand our reach.</a:t>
            </a:r>
          </a:p>
        </p:txBody>
      </p:sp>
      <p:sp>
        <p:nvSpPr>
          <p:cNvPr id="3" name="Rectangle 2">
            <a:extLst>
              <a:ext uri="{FF2B5EF4-FFF2-40B4-BE49-F238E27FC236}">
                <a16:creationId xmlns:a16="http://schemas.microsoft.com/office/drawing/2014/main" id="{D680C3B8-2D74-474C-A1EA-4E4243FCBE67}"/>
              </a:ext>
            </a:extLst>
          </p:cNvPr>
          <p:cNvSpPr/>
          <p:nvPr/>
        </p:nvSpPr>
        <p:spPr>
          <a:xfrm>
            <a:off x="3070921" y="461879"/>
            <a:ext cx="5948559" cy="502766"/>
          </a:xfrm>
          <a:prstGeom prst="rect">
            <a:avLst/>
          </a:prstGeom>
          <a:effectLst/>
        </p:spPr>
        <p:txBody>
          <a:bodyPr wrap="square">
            <a:spAutoFit/>
          </a:bodyPr>
          <a:lstStyle/>
          <a:p>
            <a:pPr algn="ctr" defTabSz="609585"/>
            <a:r>
              <a:rPr lang="pt-br" sz="2667">
                <a:solidFill>
                  <a:srgbClr val="F7A81B"/>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Action Plan Priority 2:</a:t>
            </a:r>
            <a:endParaRPr lang="pt-br" sz="2667" dirty="0">
              <a:solidFill>
                <a:srgbClr val="F7A81B"/>
              </a:solidFill>
              <a:latin typeface="Calibri" panose="020F0502020204030204"/>
            </a:endParaRPr>
          </a:p>
        </p:txBody>
      </p:sp>
    </p:spTree>
    <p:extLst>
      <p:ext uri="{BB962C8B-B14F-4D97-AF65-F5344CB8AC3E}">
        <p14:creationId xmlns:p14="http://schemas.microsoft.com/office/powerpoint/2010/main" val="3262424714"/>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5000"/>
            <a:ext cx="12192000" cy="8128000"/>
          </a:xfrm>
          <a:prstGeom prst="rect">
            <a:avLst/>
          </a:prstGeom>
        </p:spPr>
      </p:pic>
    </p:spTree>
    <p:extLst>
      <p:ext uri="{BB962C8B-B14F-4D97-AF65-F5344CB8AC3E}">
        <p14:creationId xmlns:p14="http://schemas.microsoft.com/office/powerpoint/2010/main" val="1077700578"/>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0" y="-457200"/>
            <a:ext cx="12293600" cy="8195733"/>
          </a:xfrm>
          <a:prstGeom prst="rect">
            <a:avLst/>
          </a:prstGeom>
        </p:spPr>
      </p:pic>
    </p:spTree>
    <p:extLst>
      <p:ext uri="{BB962C8B-B14F-4D97-AF65-F5344CB8AC3E}">
        <p14:creationId xmlns:p14="http://schemas.microsoft.com/office/powerpoint/2010/main" val="2174918390"/>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4500"/>
            <a:ext cx="12192000" cy="8128000"/>
          </a:xfrm>
          <a:prstGeom prst="rect">
            <a:avLst/>
          </a:prstGeom>
        </p:spPr>
      </p:pic>
    </p:spTree>
    <p:extLst>
      <p:ext uri="{BB962C8B-B14F-4D97-AF65-F5344CB8AC3E}">
        <p14:creationId xmlns:p14="http://schemas.microsoft.com/office/powerpoint/2010/main" val="2157409919"/>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spTree>
    <p:extLst>
      <p:ext uri="{BB962C8B-B14F-4D97-AF65-F5344CB8AC3E}">
        <p14:creationId xmlns:p14="http://schemas.microsoft.com/office/powerpoint/2010/main" val="190342309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F1413C-565C-694D-886D-668ACE57167E}"/>
              </a:ext>
            </a:extLst>
          </p:cNvPr>
          <p:cNvPicPr>
            <a:picLocks noChangeAspect="1"/>
          </p:cNvPicPr>
          <p:nvPr/>
        </p:nvPicPr>
        <p:blipFill>
          <a:blip r:embed="rId3"/>
          <a:stretch>
            <a:fillRect/>
          </a:stretch>
        </p:blipFill>
        <p:spPr>
          <a:xfrm>
            <a:off x="8870094" y="5144627"/>
            <a:ext cx="2724260" cy="1021597"/>
          </a:xfrm>
          <a:prstGeom prst="rect">
            <a:avLst/>
          </a:prstGeom>
        </p:spPr>
      </p:pic>
      <p:sp>
        <p:nvSpPr>
          <p:cNvPr id="4" name="Subtitle 2">
            <a:extLst>
              <a:ext uri="{FF2B5EF4-FFF2-40B4-BE49-F238E27FC236}">
                <a16:creationId xmlns:a16="http://schemas.microsoft.com/office/drawing/2014/main" id="{8F432D90-A27B-344A-B99D-C76FC153A1D5}"/>
              </a:ext>
            </a:extLst>
          </p:cNvPr>
          <p:cNvSpPr txBox="1">
            <a:spLocks/>
          </p:cNvSpPr>
          <p:nvPr/>
        </p:nvSpPr>
        <p:spPr>
          <a:xfrm>
            <a:off x="670560" y="2091241"/>
            <a:ext cx="10850880" cy="2612572"/>
          </a:xfrm>
          <a:prstGeom prst="rect">
            <a:avLst/>
          </a:prstGeom>
          <a:effectLst>
            <a:glow>
              <a:schemeClr val="tx1"/>
            </a:glow>
          </a:effectLst>
        </p:spPr>
        <p:txBody>
          <a:bodyPr vert="horz" lIns="121920" tIns="60960" rIns="121920" bIns="6096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defTabSz="914377">
              <a:spcBef>
                <a:spcPts val="1000"/>
              </a:spcBef>
            </a:pPr>
            <a:r>
              <a:rPr lang="pt-br" sz="4267">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Together, </a:t>
            </a:r>
            <a:r>
              <a:rPr lang="pt-br" sz="4267">
                <a:solidFill>
                  <a:srgbClr val="F7A81B"/>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we see a world where people unite and take action to create lasting change—across the globe, in our communities, and in ourselves.</a:t>
            </a:r>
          </a:p>
        </p:txBody>
      </p:sp>
    </p:spTree>
    <p:extLst>
      <p:ext uri="{BB962C8B-B14F-4D97-AF65-F5344CB8AC3E}">
        <p14:creationId xmlns:p14="http://schemas.microsoft.com/office/powerpoint/2010/main" val="550940973"/>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82BD1D-380D-5446-86C4-08006139C08A}"/>
              </a:ext>
            </a:extLst>
          </p:cNvPr>
          <p:cNvPicPr>
            <a:picLocks noChangeAspect="1"/>
          </p:cNvPicPr>
          <p:nvPr/>
        </p:nvPicPr>
        <p:blipFill>
          <a:blip r:embed="rId3"/>
          <a:stretch>
            <a:fillRect/>
          </a:stretch>
        </p:blipFill>
        <p:spPr>
          <a:xfrm>
            <a:off x="0" y="-1024743"/>
            <a:ext cx="12192000" cy="8128000"/>
          </a:xfrm>
          <a:prstGeom prst="rect">
            <a:avLst/>
          </a:prstGeom>
        </p:spPr>
      </p:pic>
    </p:spTree>
    <p:extLst>
      <p:ext uri="{BB962C8B-B14F-4D97-AF65-F5344CB8AC3E}">
        <p14:creationId xmlns:p14="http://schemas.microsoft.com/office/powerpoint/2010/main" val="3980423123"/>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548480FE-6D5E-2346-8924-1C69490DC437}"/>
              </a:ext>
            </a:extLst>
          </p:cNvPr>
          <p:cNvSpPr txBox="1">
            <a:spLocks/>
          </p:cNvSpPr>
          <p:nvPr/>
        </p:nvSpPr>
        <p:spPr>
          <a:xfrm>
            <a:off x="1" y="2326196"/>
            <a:ext cx="12191999" cy="1903680"/>
          </a:xfrm>
          <a:prstGeom prst="rect">
            <a:avLst/>
          </a:prstGeom>
          <a:effectLst>
            <a:glow rad="12700">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defTabSz="914377">
              <a:spcBef>
                <a:spcPts val="0"/>
              </a:spcBef>
            </a:pPr>
            <a:r>
              <a:rPr lang="pt-br" sz="4267">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Together, </a:t>
            </a:r>
            <a:r>
              <a:rPr lang="pt-br" sz="4267">
                <a:solidFill>
                  <a:srgbClr val="F7A81B"/>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let’s build connections and opportunities that will allow people who </a:t>
            </a:r>
          </a:p>
          <a:p>
            <a:pPr defTabSz="914377">
              <a:spcBef>
                <a:spcPts val="0"/>
              </a:spcBef>
            </a:pPr>
            <a:r>
              <a:rPr lang="pt-br" sz="4267">
                <a:solidFill>
                  <a:srgbClr val="F7A81B"/>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share our drive to do the same.</a:t>
            </a:r>
          </a:p>
        </p:txBody>
      </p:sp>
      <p:pic>
        <p:nvPicPr>
          <p:cNvPr id="8" name="Picture 7">
            <a:extLst>
              <a:ext uri="{FF2B5EF4-FFF2-40B4-BE49-F238E27FC236}">
                <a16:creationId xmlns:a16="http://schemas.microsoft.com/office/drawing/2014/main" id="{A9980443-CFDF-7A46-B616-5C3561CD46A6}"/>
              </a:ext>
            </a:extLst>
          </p:cNvPr>
          <p:cNvPicPr>
            <a:picLocks noChangeAspect="1"/>
          </p:cNvPicPr>
          <p:nvPr/>
        </p:nvPicPr>
        <p:blipFill>
          <a:blip r:embed="rId3"/>
          <a:stretch>
            <a:fillRect/>
          </a:stretch>
        </p:blipFill>
        <p:spPr>
          <a:xfrm>
            <a:off x="8870094" y="5144627"/>
            <a:ext cx="2724260" cy="1021597"/>
          </a:xfrm>
          <a:prstGeom prst="rect">
            <a:avLst/>
          </a:prstGeom>
        </p:spPr>
      </p:pic>
    </p:spTree>
    <p:extLst>
      <p:ext uri="{BB962C8B-B14F-4D97-AF65-F5344CB8AC3E}">
        <p14:creationId xmlns:p14="http://schemas.microsoft.com/office/powerpoint/2010/main" val="267785811"/>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C5856092-8A1F-7847-8091-F7AC8FED1651}"/>
              </a:ext>
            </a:extLst>
          </p:cNvPr>
          <p:cNvSpPr txBox="1">
            <a:spLocks/>
          </p:cNvSpPr>
          <p:nvPr/>
        </p:nvSpPr>
        <p:spPr>
          <a:xfrm>
            <a:off x="21166" y="2920584"/>
            <a:ext cx="12170833" cy="1021597"/>
          </a:xfrm>
          <a:prstGeom prst="rect">
            <a:avLst/>
          </a:prstGeom>
          <a:effectLst>
            <a:glow rad="12700">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defTabSz="914377">
              <a:spcBef>
                <a:spcPts val="1000"/>
              </a:spcBef>
            </a:pPr>
            <a:r>
              <a:rPr lang="pt-br" sz="4267">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Enhance participant engagement.</a:t>
            </a:r>
          </a:p>
        </p:txBody>
      </p:sp>
      <p:sp>
        <p:nvSpPr>
          <p:cNvPr id="3" name="Rectangle 2">
            <a:extLst>
              <a:ext uri="{FF2B5EF4-FFF2-40B4-BE49-F238E27FC236}">
                <a16:creationId xmlns:a16="http://schemas.microsoft.com/office/drawing/2014/main" id="{776E3ACA-0672-694C-9B76-576CF024F59A}"/>
              </a:ext>
            </a:extLst>
          </p:cNvPr>
          <p:cNvSpPr/>
          <p:nvPr/>
        </p:nvSpPr>
        <p:spPr>
          <a:xfrm>
            <a:off x="3070921" y="461879"/>
            <a:ext cx="5948559" cy="502766"/>
          </a:xfrm>
          <a:prstGeom prst="rect">
            <a:avLst/>
          </a:prstGeom>
          <a:effectLst/>
        </p:spPr>
        <p:txBody>
          <a:bodyPr wrap="square">
            <a:spAutoFit/>
          </a:bodyPr>
          <a:lstStyle/>
          <a:p>
            <a:pPr algn="ctr" defTabSz="609585"/>
            <a:r>
              <a:rPr lang="pt-br" sz="2667">
                <a:solidFill>
                  <a:srgbClr val="F7A81B"/>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Action Plan Priority 3:</a:t>
            </a:r>
            <a:endParaRPr lang="pt-br" sz="2667" dirty="0">
              <a:solidFill>
                <a:srgbClr val="F7A81B"/>
              </a:solidFill>
              <a:latin typeface="Calibri" panose="020F0502020204030204"/>
            </a:endParaRPr>
          </a:p>
        </p:txBody>
      </p:sp>
    </p:spTree>
    <p:extLst>
      <p:ext uri="{BB962C8B-B14F-4D97-AF65-F5344CB8AC3E}">
        <p14:creationId xmlns:p14="http://schemas.microsoft.com/office/powerpoint/2010/main" val="3154872650"/>
      </p:ext>
    </p:extLst>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2300"/>
            <a:ext cx="12192000" cy="8128000"/>
          </a:xfrm>
          <a:prstGeom prst="rect">
            <a:avLst/>
          </a:prstGeom>
        </p:spPr>
      </p:pic>
    </p:spTree>
    <p:extLst>
      <p:ext uri="{BB962C8B-B14F-4D97-AF65-F5344CB8AC3E}">
        <p14:creationId xmlns:p14="http://schemas.microsoft.com/office/powerpoint/2010/main" val="396465088"/>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06708D-EA4E-7141-A327-8895A772CCEA}"/>
              </a:ext>
            </a:extLst>
          </p:cNvPr>
          <p:cNvPicPr>
            <a:picLocks/>
          </p:cNvPicPr>
          <p:nvPr/>
        </p:nvPicPr>
        <p:blipFill rotWithShape="1">
          <a:blip r:embed="rId3"/>
          <a:srcRect t="11393" b="4132"/>
          <a:stretch/>
        </p:blipFill>
        <p:spPr>
          <a:xfrm>
            <a:off x="-8020" y="0"/>
            <a:ext cx="12177477" cy="6858000"/>
          </a:xfrm>
          <a:prstGeom prst="rect">
            <a:avLst/>
          </a:prstGeom>
        </p:spPr>
      </p:pic>
    </p:spTree>
    <p:extLst>
      <p:ext uri="{BB962C8B-B14F-4D97-AF65-F5344CB8AC3E}">
        <p14:creationId xmlns:p14="http://schemas.microsoft.com/office/powerpoint/2010/main" val="1388390031"/>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4F0013-DA97-4444-B499-2361D1E0365B}"/>
              </a:ext>
            </a:extLst>
          </p:cNvPr>
          <p:cNvPicPr>
            <a:picLocks noChangeAspect="1"/>
          </p:cNvPicPr>
          <p:nvPr/>
        </p:nvPicPr>
        <p:blipFill>
          <a:blip r:embed="rId3"/>
          <a:stretch>
            <a:fillRect/>
          </a:stretch>
        </p:blipFill>
        <p:spPr>
          <a:xfrm>
            <a:off x="-3" y="-1270001"/>
            <a:ext cx="12192003" cy="8128001"/>
          </a:xfrm>
          <a:prstGeom prst="rect">
            <a:avLst/>
          </a:prstGeom>
        </p:spPr>
      </p:pic>
    </p:spTree>
    <p:extLst>
      <p:ext uri="{BB962C8B-B14F-4D97-AF65-F5344CB8AC3E}">
        <p14:creationId xmlns:p14="http://schemas.microsoft.com/office/powerpoint/2010/main" val="580210348"/>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5957"/>
          <a:stretch/>
        </p:blipFill>
        <p:spPr>
          <a:xfrm>
            <a:off x="2" y="1"/>
            <a:ext cx="12191999" cy="7681468"/>
          </a:xfrm>
          <a:prstGeom prst="rect">
            <a:avLst/>
          </a:prstGeom>
        </p:spPr>
      </p:pic>
    </p:spTree>
    <p:extLst>
      <p:ext uri="{BB962C8B-B14F-4D97-AF65-F5344CB8AC3E}">
        <p14:creationId xmlns:p14="http://schemas.microsoft.com/office/powerpoint/2010/main" val="2302674307"/>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548480FE-6D5E-2346-8924-1C69490DC437}"/>
              </a:ext>
            </a:extLst>
          </p:cNvPr>
          <p:cNvSpPr txBox="1">
            <a:spLocks/>
          </p:cNvSpPr>
          <p:nvPr/>
        </p:nvSpPr>
        <p:spPr>
          <a:xfrm>
            <a:off x="1" y="2329797"/>
            <a:ext cx="12191999" cy="1903680"/>
          </a:xfrm>
          <a:prstGeom prst="rect">
            <a:avLst/>
          </a:prstGeom>
          <a:effectLst>
            <a:glow rad="12700">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defTabSz="914377">
              <a:spcBef>
                <a:spcPts val="0"/>
              </a:spcBef>
            </a:pPr>
            <a:r>
              <a:rPr lang="pt-br" sz="4267">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Together, </a:t>
            </a:r>
            <a:r>
              <a:rPr lang="pt-br" sz="4267">
                <a:solidFill>
                  <a:srgbClr val="F7A81B"/>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let’s recommit to putting </a:t>
            </a:r>
          </a:p>
          <a:p>
            <a:pPr defTabSz="914377">
              <a:spcBef>
                <a:spcPts val="0"/>
              </a:spcBef>
            </a:pPr>
            <a:r>
              <a:rPr lang="pt-br" sz="4267">
                <a:solidFill>
                  <a:srgbClr val="F7A81B"/>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the needs, expectations, and growth of our participants at the center of all we do.</a:t>
            </a:r>
          </a:p>
        </p:txBody>
      </p:sp>
      <p:pic>
        <p:nvPicPr>
          <p:cNvPr id="8" name="Picture 7">
            <a:extLst>
              <a:ext uri="{FF2B5EF4-FFF2-40B4-BE49-F238E27FC236}">
                <a16:creationId xmlns:a16="http://schemas.microsoft.com/office/drawing/2014/main" id="{A9980443-CFDF-7A46-B616-5C3561CD46A6}"/>
              </a:ext>
            </a:extLst>
          </p:cNvPr>
          <p:cNvPicPr>
            <a:picLocks noChangeAspect="1"/>
          </p:cNvPicPr>
          <p:nvPr/>
        </p:nvPicPr>
        <p:blipFill>
          <a:blip r:embed="rId3"/>
          <a:stretch>
            <a:fillRect/>
          </a:stretch>
        </p:blipFill>
        <p:spPr>
          <a:xfrm>
            <a:off x="8870094" y="5144627"/>
            <a:ext cx="2724260" cy="1021597"/>
          </a:xfrm>
          <a:prstGeom prst="rect">
            <a:avLst/>
          </a:prstGeom>
        </p:spPr>
      </p:pic>
    </p:spTree>
    <p:extLst>
      <p:ext uri="{BB962C8B-B14F-4D97-AF65-F5344CB8AC3E}">
        <p14:creationId xmlns:p14="http://schemas.microsoft.com/office/powerpoint/2010/main" val="3260496358"/>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C5856092-8A1F-7847-8091-F7AC8FED1651}"/>
              </a:ext>
            </a:extLst>
          </p:cNvPr>
          <p:cNvSpPr txBox="1">
            <a:spLocks/>
          </p:cNvSpPr>
          <p:nvPr/>
        </p:nvSpPr>
        <p:spPr>
          <a:xfrm>
            <a:off x="21166" y="2920584"/>
            <a:ext cx="12170833" cy="1021597"/>
          </a:xfrm>
          <a:prstGeom prst="rect">
            <a:avLst/>
          </a:prstGeom>
          <a:effectLst>
            <a:glow rad="12700">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defTabSz="914377">
              <a:spcBef>
                <a:spcPts val="1000"/>
              </a:spcBef>
            </a:pPr>
            <a:r>
              <a:rPr lang="pt-br" sz="4267">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Increase our ability to adapt.</a:t>
            </a:r>
          </a:p>
        </p:txBody>
      </p:sp>
      <p:sp>
        <p:nvSpPr>
          <p:cNvPr id="3" name="Rectangle 2">
            <a:extLst>
              <a:ext uri="{FF2B5EF4-FFF2-40B4-BE49-F238E27FC236}">
                <a16:creationId xmlns:a16="http://schemas.microsoft.com/office/drawing/2014/main" id="{662C7220-9130-5743-8A6D-C45FF520C233}"/>
              </a:ext>
            </a:extLst>
          </p:cNvPr>
          <p:cNvSpPr/>
          <p:nvPr/>
        </p:nvSpPr>
        <p:spPr>
          <a:xfrm>
            <a:off x="3070921" y="461879"/>
            <a:ext cx="5948559" cy="502766"/>
          </a:xfrm>
          <a:prstGeom prst="rect">
            <a:avLst/>
          </a:prstGeom>
          <a:effectLst/>
        </p:spPr>
        <p:txBody>
          <a:bodyPr wrap="square">
            <a:spAutoFit/>
          </a:bodyPr>
          <a:lstStyle/>
          <a:p>
            <a:pPr algn="ctr" defTabSz="609585"/>
            <a:r>
              <a:rPr lang="pt-br" sz="2667">
                <a:solidFill>
                  <a:srgbClr val="F7A81B"/>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Action Plan Priority 4:</a:t>
            </a:r>
            <a:endParaRPr lang="pt-br" sz="2667" dirty="0">
              <a:solidFill>
                <a:srgbClr val="F7A81B"/>
              </a:solidFill>
              <a:latin typeface="Calibri" panose="020F0502020204030204"/>
            </a:endParaRPr>
          </a:p>
        </p:txBody>
      </p:sp>
    </p:spTree>
    <p:extLst>
      <p:ext uri="{BB962C8B-B14F-4D97-AF65-F5344CB8AC3E}">
        <p14:creationId xmlns:p14="http://schemas.microsoft.com/office/powerpoint/2010/main" val="73950032"/>
      </p:ext>
    </p:extLst>
  </p:cSld>
  <p:clrMapOvr>
    <a:masterClrMapping/>
  </p:clrMapOvr>
  <p:transition spd="slow">
    <p:cove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0DE2DF-04FF-004B-ADAB-A4A7F32D420E}"/>
              </a:ext>
            </a:extLst>
          </p:cNvPr>
          <p:cNvPicPr>
            <a:picLocks noChangeAspect="1"/>
          </p:cNvPicPr>
          <p:nvPr/>
        </p:nvPicPr>
        <p:blipFill>
          <a:blip r:embed="rId3"/>
          <a:stretch>
            <a:fillRect/>
          </a:stretch>
        </p:blipFill>
        <p:spPr>
          <a:xfrm>
            <a:off x="1" y="-634998"/>
            <a:ext cx="12191999" cy="8127999"/>
          </a:xfrm>
          <a:prstGeom prst="rect">
            <a:avLst/>
          </a:prstGeom>
        </p:spPr>
      </p:pic>
    </p:spTree>
    <p:extLst>
      <p:ext uri="{BB962C8B-B14F-4D97-AF65-F5344CB8AC3E}">
        <p14:creationId xmlns:p14="http://schemas.microsoft.com/office/powerpoint/2010/main" val="917562177"/>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14CEDE-7F77-F648-A9C4-FC951A477515}"/>
              </a:ext>
            </a:extLst>
          </p:cNvPr>
          <p:cNvSpPr txBox="1"/>
          <p:nvPr/>
        </p:nvSpPr>
        <p:spPr>
          <a:xfrm>
            <a:off x="-140677" y="-562707"/>
            <a:ext cx="184731" cy="461665"/>
          </a:xfrm>
          <a:prstGeom prst="rect">
            <a:avLst/>
          </a:prstGeom>
          <a:noFill/>
        </p:spPr>
        <p:txBody>
          <a:bodyPr wrap="none" rtlCol="0">
            <a:spAutoFit/>
          </a:bodyPr>
          <a:lstStyle/>
          <a:p>
            <a:pPr defTabSz="609585"/>
            <a:endParaRPr lang="pt-br" sz="2400">
              <a:solidFill>
                <a:srgbClr val="000000"/>
              </a:solidFill>
              <a:latin typeface="Calibri" panose="020F0502020204030204"/>
            </a:endParaRPr>
          </a:p>
        </p:txBody>
      </p:sp>
      <p:pic>
        <p:nvPicPr>
          <p:cNvPr id="10" name="Picture 9">
            <a:extLst>
              <a:ext uri="{FF2B5EF4-FFF2-40B4-BE49-F238E27FC236}">
                <a16:creationId xmlns:a16="http://schemas.microsoft.com/office/drawing/2014/main" id="{C45227EA-1466-9149-BD9B-D0B5A68AB2C5}"/>
              </a:ext>
            </a:extLst>
          </p:cNvPr>
          <p:cNvPicPr>
            <a:picLocks noChangeAspect="1"/>
          </p:cNvPicPr>
          <p:nvPr/>
        </p:nvPicPr>
        <p:blipFill rotWithShape="1">
          <a:blip r:embed="rId3"/>
          <a:srcRect l="20099" t="21081" r="24715" b="37193"/>
          <a:stretch/>
        </p:blipFill>
        <p:spPr>
          <a:xfrm>
            <a:off x="0" y="-1"/>
            <a:ext cx="6096000" cy="6913756"/>
          </a:xfrm>
          <a:prstGeom prst="rect">
            <a:avLst/>
          </a:prstGeom>
        </p:spPr>
      </p:pic>
      <p:pic>
        <p:nvPicPr>
          <p:cNvPr id="22" name="Picture 21">
            <a:extLst>
              <a:ext uri="{FF2B5EF4-FFF2-40B4-BE49-F238E27FC236}">
                <a16:creationId xmlns:a16="http://schemas.microsoft.com/office/drawing/2014/main" id="{1200FCAF-9F48-5E4B-8CBA-7C6E23F2AE0F}"/>
              </a:ext>
            </a:extLst>
          </p:cNvPr>
          <p:cNvPicPr>
            <a:picLocks noChangeAspect="1"/>
          </p:cNvPicPr>
          <p:nvPr/>
        </p:nvPicPr>
        <p:blipFill rotWithShape="1">
          <a:blip r:embed="rId4"/>
          <a:srcRect l="20005" t="1505" r="22220" b="206"/>
          <a:stretch/>
        </p:blipFill>
        <p:spPr>
          <a:xfrm>
            <a:off x="6096000" y="-52067"/>
            <a:ext cx="6096000" cy="6913756"/>
          </a:xfrm>
          <a:prstGeom prst="rect">
            <a:avLst/>
          </a:prstGeom>
        </p:spPr>
      </p:pic>
    </p:spTree>
    <p:extLst>
      <p:ext uri="{BB962C8B-B14F-4D97-AF65-F5344CB8AC3E}">
        <p14:creationId xmlns:p14="http://schemas.microsoft.com/office/powerpoint/2010/main" val="2912679383"/>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8" y="0"/>
            <a:ext cx="12401863" cy="7566285"/>
          </a:xfrm>
          <a:prstGeom prst="rect">
            <a:avLst/>
          </a:prstGeom>
        </p:spPr>
      </p:pic>
    </p:spTree>
    <p:extLst>
      <p:ext uri="{BB962C8B-B14F-4D97-AF65-F5344CB8AC3E}">
        <p14:creationId xmlns:p14="http://schemas.microsoft.com/office/powerpoint/2010/main" val="2859849105"/>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D8356F-61FA-924B-A341-08AD66F742E3}"/>
              </a:ext>
            </a:extLst>
          </p:cNvPr>
          <p:cNvPicPr>
            <a:picLocks noChangeAspect="1"/>
          </p:cNvPicPr>
          <p:nvPr/>
        </p:nvPicPr>
        <p:blipFill>
          <a:blip r:embed="rId3"/>
          <a:stretch>
            <a:fillRect/>
          </a:stretch>
        </p:blipFill>
        <p:spPr>
          <a:xfrm>
            <a:off x="0" y="-647967"/>
            <a:ext cx="12536824" cy="8357883"/>
          </a:xfrm>
          <a:prstGeom prst="rect">
            <a:avLst/>
          </a:prstGeom>
        </p:spPr>
      </p:pic>
    </p:spTree>
    <p:extLst>
      <p:ext uri="{BB962C8B-B14F-4D97-AF65-F5344CB8AC3E}">
        <p14:creationId xmlns:p14="http://schemas.microsoft.com/office/powerpoint/2010/main" val="3712608169"/>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5000"/>
            <a:ext cx="12192000" cy="8128000"/>
          </a:xfrm>
          <a:prstGeom prst="rect">
            <a:avLst/>
          </a:prstGeom>
        </p:spPr>
      </p:pic>
    </p:spTree>
    <p:extLst>
      <p:ext uri="{BB962C8B-B14F-4D97-AF65-F5344CB8AC3E}">
        <p14:creationId xmlns:p14="http://schemas.microsoft.com/office/powerpoint/2010/main" val="3197559641"/>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548480FE-6D5E-2346-8924-1C69490DC437}"/>
              </a:ext>
            </a:extLst>
          </p:cNvPr>
          <p:cNvSpPr txBox="1">
            <a:spLocks/>
          </p:cNvSpPr>
          <p:nvPr/>
        </p:nvSpPr>
        <p:spPr>
          <a:xfrm>
            <a:off x="1" y="2614295"/>
            <a:ext cx="12191999" cy="1903680"/>
          </a:xfrm>
          <a:prstGeom prst="rect">
            <a:avLst/>
          </a:prstGeom>
          <a:effectLst>
            <a:glow rad="12700">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defTabSz="914377">
              <a:spcBef>
                <a:spcPts val="0"/>
              </a:spcBef>
            </a:pPr>
            <a:r>
              <a:rPr lang="pt-br" sz="4267">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Together, </a:t>
            </a:r>
            <a:r>
              <a:rPr lang="pt-br" sz="4267">
                <a:solidFill>
                  <a:srgbClr val="F7A81B"/>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let’s stay true to ourselves and </a:t>
            </a:r>
          </a:p>
          <a:p>
            <a:pPr defTabSz="914377">
              <a:spcBef>
                <a:spcPts val="0"/>
              </a:spcBef>
            </a:pPr>
            <a:r>
              <a:rPr lang="pt-br" sz="4267">
                <a:solidFill>
                  <a:srgbClr val="F7A81B"/>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stay ahead of change in our next 115 years.</a:t>
            </a:r>
          </a:p>
        </p:txBody>
      </p:sp>
      <p:pic>
        <p:nvPicPr>
          <p:cNvPr id="8" name="Picture 7">
            <a:extLst>
              <a:ext uri="{FF2B5EF4-FFF2-40B4-BE49-F238E27FC236}">
                <a16:creationId xmlns:a16="http://schemas.microsoft.com/office/drawing/2014/main" id="{A9980443-CFDF-7A46-B616-5C3561CD46A6}"/>
              </a:ext>
            </a:extLst>
          </p:cNvPr>
          <p:cNvPicPr>
            <a:picLocks noChangeAspect="1"/>
          </p:cNvPicPr>
          <p:nvPr/>
        </p:nvPicPr>
        <p:blipFill>
          <a:blip r:embed="rId3"/>
          <a:stretch>
            <a:fillRect/>
          </a:stretch>
        </p:blipFill>
        <p:spPr>
          <a:xfrm>
            <a:off x="8870094" y="5144627"/>
            <a:ext cx="2724260" cy="1021597"/>
          </a:xfrm>
          <a:prstGeom prst="rect">
            <a:avLst/>
          </a:prstGeom>
        </p:spPr>
      </p:pic>
    </p:spTree>
    <p:extLst>
      <p:ext uri="{BB962C8B-B14F-4D97-AF65-F5344CB8AC3E}">
        <p14:creationId xmlns:p14="http://schemas.microsoft.com/office/powerpoint/2010/main" val="3986748627"/>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548480FE-6D5E-2346-8924-1C69490DC437}"/>
              </a:ext>
            </a:extLst>
          </p:cNvPr>
          <p:cNvSpPr txBox="1">
            <a:spLocks/>
          </p:cNvSpPr>
          <p:nvPr/>
        </p:nvSpPr>
        <p:spPr>
          <a:xfrm>
            <a:off x="1" y="2604681"/>
            <a:ext cx="12191999" cy="1903680"/>
          </a:xfrm>
          <a:prstGeom prst="rect">
            <a:avLst/>
          </a:prstGeom>
          <a:effectLst>
            <a:glow rad="12700">
              <a:schemeClr val="tx1"/>
            </a:glow>
          </a:effectLst>
        </p:spPr>
        <p:txBody>
          <a:bodyPr vert="horz" lIns="121920" tIns="60960" rIns="121920" bIns="60960" rtlCol="0" anchor="t">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defTabSz="914377">
              <a:spcBef>
                <a:spcPts val="0"/>
              </a:spcBef>
            </a:pPr>
            <a:r>
              <a:rPr lang="pt-br" sz="5333">
                <a:solidFill>
                  <a:srgbClr val="F7A81B"/>
                </a:solidFill>
                <a:latin typeface="Arial"/>
                <a:ea typeface="Arial"/>
                <a:cs typeface="Arial"/>
                <a:sym typeface="Arial"/>
              </a:rPr>
              <a:t>rotary.org/actionplan</a:t>
            </a:r>
            <a:endParaRPr lang="pt-br" sz="5333" dirty="0">
              <a:solidFill>
                <a:srgbClr val="F7A81B"/>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9980443-CFDF-7A46-B616-5C3561CD46A6}"/>
              </a:ext>
            </a:extLst>
          </p:cNvPr>
          <p:cNvPicPr>
            <a:picLocks noChangeAspect="1"/>
          </p:cNvPicPr>
          <p:nvPr/>
        </p:nvPicPr>
        <p:blipFill>
          <a:blip r:embed="rId3"/>
          <a:stretch>
            <a:fillRect/>
          </a:stretch>
        </p:blipFill>
        <p:spPr>
          <a:xfrm>
            <a:off x="8870094" y="5144627"/>
            <a:ext cx="2724260" cy="1021597"/>
          </a:xfrm>
          <a:prstGeom prst="rect">
            <a:avLst/>
          </a:prstGeom>
        </p:spPr>
      </p:pic>
    </p:spTree>
    <p:extLst>
      <p:ext uri="{BB962C8B-B14F-4D97-AF65-F5344CB8AC3E}">
        <p14:creationId xmlns:p14="http://schemas.microsoft.com/office/powerpoint/2010/main" val="3836195603"/>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0" y="-1"/>
            <a:ext cx="4069935"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2" name="Title 1">
            <a:extLst>
              <a:ext uri="{FF2B5EF4-FFF2-40B4-BE49-F238E27FC236}">
                <a16:creationId xmlns:a16="http://schemas.microsoft.com/office/drawing/2014/main" id="{965347B3-96F6-2F02-375F-E07EBEB8DCF6}"/>
              </a:ext>
            </a:extLst>
          </p:cNvPr>
          <p:cNvSpPr>
            <a:spLocks noGrp="1"/>
          </p:cNvSpPr>
          <p:nvPr>
            <p:ph type="title"/>
          </p:nvPr>
        </p:nvSpPr>
        <p:spPr>
          <a:xfrm>
            <a:off x="643467" y="640081"/>
            <a:ext cx="3096427" cy="5613236"/>
          </a:xfrm>
        </p:spPr>
        <p:txBody>
          <a:bodyPr anchor="ctr">
            <a:normAutofit/>
          </a:bodyPr>
          <a:lstStyle/>
          <a:p>
            <a:r>
              <a:rPr lang="en-US" b="1">
                <a:solidFill>
                  <a:srgbClr val="FFFFFF"/>
                </a:solidFill>
              </a:rPr>
              <a:t>The Rotary Action Plan</a:t>
            </a:r>
          </a:p>
        </p:txBody>
      </p:sp>
      <p:sp>
        <p:nvSpPr>
          <p:cNvPr id="3" name="Content Placeholder 2">
            <a:extLst>
              <a:ext uri="{FF2B5EF4-FFF2-40B4-BE49-F238E27FC236}">
                <a16:creationId xmlns:a16="http://schemas.microsoft.com/office/drawing/2014/main" id="{73E847F9-156F-8D06-C6AD-45C0219CF585}"/>
              </a:ext>
            </a:extLst>
          </p:cNvPr>
          <p:cNvSpPr>
            <a:spLocks noGrp="1"/>
          </p:cNvSpPr>
          <p:nvPr>
            <p:ph idx="1"/>
          </p:nvPr>
        </p:nvSpPr>
        <p:spPr>
          <a:xfrm>
            <a:off x="4699817" y="640082"/>
            <a:ext cx="6848715" cy="2484884"/>
          </a:xfrm>
        </p:spPr>
        <p:txBody>
          <a:bodyPr anchor="ctr">
            <a:normAutofit/>
          </a:bodyPr>
          <a:lstStyle/>
          <a:p>
            <a:endParaRPr lang="en-US" sz="1600"/>
          </a:p>
          <a:p>
            <a:endParaRPr lang="en-US" sz="1600"/>
          </a:p>
          <a:p>
            <a:endParaRPr lang="en-US" sz="1600"/>
          </a:p>
          <a:p>
            <a:endParaRPr lang="en-US" sz="1600"/>
          </a:p>
          <a:p>
            <a:endParaRPr lang="en-US" sz="1600"/>
          </a:p>
          <a:p>
            <a:pPr marL="0" indent="0">
              <a:buNone/>
            </a:pPr>
            <a:endParaRPr lang="en-US" sz="1600"/>
          </a:p>
          <a:p>
            <a:pPr marL="0" indent="0">
              <a:buNone/>
            </a:pPr>
            <a:r>
              <a:rPr lang="en-US" sz="1600"/>
              <a:t>                                                                                                                                                                                    </a:t>
            </a:r>
          </a:p>
        </p:txBody>
      </p:sp>
      <p:pic>
        <p:nvPicPr>
          <p:cNvPr id="5" name="Picture 4" descr="Logo&#10;&#10;Description automatically generated">
            <a:extLst>
              <a:ext uri="{FF2B5EF4-FFF2-40B4-BE49-F238E27FC236}">
                <a16:creationId xmlns:a16="http://schemas.microsoft.com/office/drawing/2014/main" id="{6FC955EF-4F55-9CD9-E361-165D85723F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9857" y="3446698"/>
            <a:ext cx="6623116" cy="2488335"/>
          </a:xfrm>
          <a:prstGeom prst="rect">
            <a:avLst/>
          </a:prstGeom>
        </p:spPr>
      </p:pic>
    </p:spTree>
    <p:extLst>
      <p:ext uri="{BB962C8B-B14F-4D97-AF65-F5344CB8AC3E}">
        <p14:creationId xmlns:p14="http://schemas.microsoft.com/office/powerpoint/2010/main" val="4287178545"/>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alibri" panose="020F0502020204030204"/>
            </a:endParaRPr>
          </a:p>
        </p:txBody>
      </p:sp>
      <p:sp>
        <p:nvSpPr>
          <p:cNvPr id="21"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4"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85"/>
            <a:endParaRPr lang="en-US" sz="2400">
              <a:solidFill>
                <a:srgbClr val="FFFFFF"/>
              </a:solidFill>
              <a:latin typeface="Calibri" panose="020F0502020204030204"/>
            </a:endParaRPr>
          </a:p>
        </p:txBody>
      </p:sp>
      <p:sp>
        <p:nvSpPr>
          <p:cNvPr id="23" name="Freeform: Shape 11">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3"/>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85"/>
            <a:endParaRPr lang="en-US" sz="2400">
              <a:solidFill>
                <a:srgbClr val="FFFFFF"/>
              </a:solidFill>
              <a:latin typeface="Calibri" panose="020F0502020204030204"/>
            </a:endParaRPr>
          </a:p>
        </p:txBody>
      </p:sp>
      <p:sp>
        <p:nvSpPr>
          <p:cNvPr id="25" name="Freeform: Shape 13">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6" y="-6588"/>
            <a:ext cx="4059393" cy="2548111"/>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85"/>
            <a:endParaRPr lang="en-US" sz="2400">
              <a:solidFill>
                <a:srgbClr val="FFFFFF"/>
              </a:solidFill>
              <a:latin typeface="Calibri" panose="020F0502020204030204"/>
            </a:endParaRPr>
          </a:p>
        </p:txBody>
      </p:sp>
      <p:sp>
        <p:nvSpPr>
          <p:cNvPr id="27"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5" y="1465781"/>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85"/>
            <a:endParaRPr lang="en-US" sz="2400">
              <a:solidFill>
                <a:srgbClr val="FFFFFF"/>
              </a:solidFill>
              <a:latin typeface="Calibri" panose="020F0502020204030204"/>
            </a:endParaRPr>
          </a:p>
        </p:txBody>
      </p:sp>
      <p:sp>
        <p:nvSpPr>
          <p:cNvPr id="18" name="Freeform: Shape 17">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8"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85"/>
            <a:endParaRPr lang="en-US" sz="2400">
              <a:solidFill>
                <a:srgbClr val="FFFFFF"/>
              </a:solidFill>
              <a:latin typeface="Calibri" panose="020F0502020204030204"/>
            </a:endParaRPr>
          </a:p>
        </p:txBody>
      </p:sp>
      <p:sp>
        <p:nvSpPr>
          <p:cNvPr id="20"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85"/>
            <a:endParaRPr lang="en-US" sz="2400">
              <a:solidFill>
                <a:srgbClr val="FFFFFF"/>
              </a:solidFill>
              <a:effectLst>
                <a:outerShdw blurRad="38100" dist="38100" dir="2700000" algn="tl">
                  <a:srgbClr val="000000">
                    <a:alpha val="43137"/>
                  </a:srgbClr>
                </a:outerShdw>
              </a:effectLst>
              <a:latin typeface="Calibri" panose="020F0502020204030204"/>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85"/>
            <a:endParaRPr lang="en-US" sz="2400">
              <a:solidFill>
                <a:srgbClr val="FFFFFF"/>
              </a:solidFill>
              <a:latin typeface="Calibri" panose="020F0502020204030204"/>
            </a:endParaRPr>
          </a:p>
        </p:txBody>
      </p:sp>
      <p:sp>
        <p:nvSpPr>
          <p:cNvPr id="24" name="Freeform: Shape 23">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85"/>
            <a:endParaRPr lang="en-US" sz="2400">
              <a:solidFill>
                <a:srgbClr val="000000"/>
              </a:solidFill>
              <a:latin typeface="Calibri" panose="020F0502020204030204"/>
            </a:endParaRPr>
          </a:p>
        </p:txBody>
      </p:sp>
      <p:sp>
        <p:nvSpPr>
          <p:cNvPr id="3" name="Subtitle 2">
            <a:extLst>
              <a:ext uri="{FF2B5EF4-FFF2-40B4-BE49-F238E27FC236}">
                <a16:creationId xmlns:a16="http://schemas.microsoft.com/office/drawing/2014/main" id="{8C9B282B-7792-902E-64C6-A7D8B65421B5}"/>
              </a:ext>
            </a:extLst>
          </p:cNvPr>
          <p:cNvSpPr>
            <a:spLocks noGrp="1"/>
          </p:cNvSpPr>
          <p:nvPr>
            <p:ph type="subTitle" idx="1"/>
          </p:nvPr>
        </p:nvSpPr>
        <p:spPr>
          <a:xfrm>
            <a:off x="4439633" y="4518923"/>
            <a:ext cx="3312735" cy="1141851"/>
          </a:xfrm>
          <a:noFill/>
        </p:spPr>
        <p:txBody>
          <a:bodyPr>
            <a:normAutofit/>
          </a:bodyPr>
          <a:lstStyle/>
          <a:p>
            <a:endParaRPr lang="en-US" sz="2000">
              <a:solidFill>
                <a:srgbClr val="080808"/>
              </a:solidFill>
            </a:endParaRPr>
          </a:p>
        </p:txBody>
      </p:sp>
      <p:sp>
        <p:nvSpPr>
          <p:cNvPr id="2" name="Title 1">
            <a:extLst>
              <a:ext uri="{FF2B5EF4-FFF2-40B4-BE49-F238E27FC236}">
                <a16:creationId xmlns:a16="http://schemas.microsoft.com/office/drawing/2014/main" id="{70E72981-40AD-19FB-2E1F-3A225EDD18AE}"/>
              </a:ext>
            </a:extLst>
          </p:cNvPr>
          <p:cNvSpPr>
            <a:spLocks noGrp="1"/>
          </p:cNvSpPr>
          <p:nvPr>
            <p:ph type="ctrTitle"/>
          </p:nvPr>
        </p:nvSpPr>
        <p:spPr>
          <a:xfrm>
            <a:off x="3204642" y="2353640"/>
            <a:ext cx="5782716" cy="2150720"/>
          </a:xfrm>
          <a:noFill/>
        </p:spPr>
        <p:txBody>
          <a:bodyPr anchor="ctr">
            <a:normAutofit/>
          </a:bodyPr>
          <a:lstStyle/>
          <a:p>
            <a:r>
              <a:rPr lang="en-US" sz="7200" dirty="0">
                <a:solidFill>
                  <a:srgbClr val="080808"/>
                </a:solidFill>
              </a:rPr>
              <a:t>Questions?</a:t>
            </a: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5"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85"/>
            <a:endParaRPr lang="en-US" sz="2400">
              <a:solidFill>
                <a:srgbClr val="FFFFFF"/>
              </a:solidFill>
              <a:latin typeface="Calibri" panose="020F0502020204030204"/>
            </a:endParaRPr>
          </a:p>
        </p:txBody>
      </p:sp>
      <p:sp>
        <p:nvSpPr>
          <p:cNvPr id="28" name="Rectangle 27">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60" y="5243546"/>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85"/>
            <a:endParaRPr lang="en-US" sz="2400">
              <a:solidFill>
                <a:srgbClr val="FFFFFF"/>
              </a:solidFill>
              <a:latin typeface="Calibri" panose="020F0502020204030204"/>
            </a:endParaRPr>
          </a:p>
        </p:txBody>
      </p:sp>
    </p:spTree>
    <p:extLst>
      <p:ext uri="{BB962C8B-B14F-4D97-AF65-F5344CB8AC3E}">
        <p14:creationId xmlns:p14="http://schemas.microsoft.com/office/powerpoint/2010/main" val="1375465887"/>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58126B-94DA-2C47-ABFF-BB00AF2816B1}"/>
              </a:ext>
            </a:extLst>
          </p:cNvPr>
          <p:cNvPicPr>
            <a:picLocks noChangeAspect="1"/>
          </p:cNvPicPr>
          <p:nvPr/>
        </p:nvPicPr>
        <p:blipFill rotWithShape="1">
          <a:blip r:embed="rId3"/>
          <a:srcRect t="7898" b="5435"/>
          <a:stretch/>
        </p:blipFill>
        <p:spPr>
          <a:xfrm>
            <a:off x="-248502" y="0"/>
            <a:ext cx="12440503" cy="7187821"/>
          </a:xfrm>
          <a:prstGeom prst="rect">
            <a:avLst/>
          </a:prstGeom>
        </p:spPr>
      </p:pic>
    </p:spTree>
    <p:extLst>
      <p:ext uri="{BB962C8B-B14F-4D97-AF65-F5344CB8AC3E}">
        <p14:creationId xmlns:p14="http://schemas.microsoft.com/office/powerpoint/2010/main" val="1144165453"/>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5860EF-91D1-684C-A66C-3A5D6685F86E}"/>
              </a:ext>
            </a:extLst>
          </p:cNvPr>
          <p:cNvSpPr/>
          <p:nvPr/>
        </p:nvSpPr>
        <p:spPr>
          <a:xfrm>
            <a:off x="795131" y="5661330"/>
            <a:ext cx="2003728" cy="858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pt-br" sz="2400">
              <a:solidFill>
                <a:srgbClr val="FFFFFF"/>
              </a:solidFill>
              <a:latin typeface="Calibri" panose="020F0502020204030204"/>
            </a:endParaRPr>
          </a:p>
        </p:txBody>
      </p:sp>
      <p:pic>
        <p:nvPicPr>
          <p:cNvPr id="12" name="Picture 11">
            <a:extLst>
              <a:ext uri="{FF2B5EF4-FFF2-40B4-BE49-F238E27FC236}">
                <a16:creationId xmlns:a16="http://schemas.microsoft.com/office/drawing/2014/main" id="{6C1D1279-D4F2-0441-8FA5-D87C5BDDF4A1}"/>
              </a:ext>
            </a:extLst>
          </p:cNvPr>
          <p:cNvPicPr>
            <a:picLocks noChangeAspect="1"/>
          </p:cNvPicPr>
          <p:nvPr/>
        </p:nvPicPr>
        <p:blipFill>
          <a:blip r:embed="rId3"/>
          <a:srcRect/>
          <a:stretch/>
        </p:blipFill>
        <p:spPr>
          <a:xfrm>
            <a:off x="903903" y="709001"/>
            <a:ext cx="1394460" cy="891540"/>
          </a:xfrm>
          <a:prstGeom prst="rect">
            <a:avLst/>
          </a:prstGeom>
          <a:effectLst>
            <a:outerShdw blurRad="215900" dist="63500" dir="2700000" algn="tl" rotWithShape="0">
              <a:prstClr val="black">
                <a:alpha val="40000"/>
              </a:prstClr>
            </a:outerShdw>
          </a:effectLst>
        </p:spPr>
      </p:pic>
      <p:sp>
        <p:nvSpPr>
          <p:cNvPr id="13" name="TextBox 12">
            <a:extLst>
              <a:ext uri="{FF2B5EF4-FFF2-40B4-BE49-F238E27FC236}">
                <a16:creationId xmlns:a16="http://schemas.microsoft.com/office/drawing/2014/main" id="{0F8FBC18-BCF4-644C-85DA-53159574B7B2}"/>
              </a:ext>
            </a:extLst>
          </p:cNvPr>
          <p:cNvSpPr txBox="1"/>
          <p:nvPr/>
        </p:nvSpPr>
        <p:spPr>
          <a:xfrm>
            <a:off x="1084667" y="1615622"/>
            <a:ext cx="1032935" cy="461665"/>
          </a:xfrm>
          <a:prstGeom prst="rect">
            <a:avLst/>
          </a:prstGeom>
          <a:noFill/>
        </p:spPr>
        <p:txBody>
          <a:bodyPr wrap="square" rtlCol="0">
            <a:spAutoFit/>
          </a:bodyPr>
          <a:lstStyle/>
          <a:p>
            <a:pPr algn="ctr" defTabSz="609585">
              <a:spcBef>
                <a:spcPts val="4800"/>
              </a:spcBef>
            </a:pPr>
            <a:r>
              <a:rPr lang="pt-br" sz="2400">
                <a:solidFill>
                  <a:srgbClr val="0050A2"/>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ARG</a:t>
            </a:r>
          </a:p>
        </p:txBody>
      </p:sp>
      <p:sp>
        <p:nvSpPr>
          <p:cNvPr id="14" name="TextBox 13">
            <a:extLst>
              <a:ext uri="{FF2B5EF4-FFF2-40B4-BE49-F238E27FC236}">
                <a16:creationId xmlns:a16="http://schemas.microsoft.com/office/drawing/2014/main" id="{188F7CF9-B1C4-0943-8C88-1122D61AAD60}"/>
              </a:ext>
            </a:extLst>
          </p:cNvPr>
          <p:cNvSpPr txBox="1"/>
          <p:nvPr/>
        </p:nvSpPr>
        <p:spPr>
          <a:xfrm>
            <a:off x="10100854" y="1615622"/>
            <a:ext cx="1032935" cy="461665"/>
          </a:xfrm>
          <a:prstGeom prst="rect">
            <a:avLst/>
          </a:prstGeom>
          <a:noFill/>
        </p:spPr>
        <p:txBody>
          <a:bodyPr wrap="square" rtlCol="0">
            <a:spAutoFit/>
          </a:bodyPr>
          <a:lstStyle/>
          <a:p>
            <a:pPr algn="ctr" defTabSz="609585">
              <a:spcBef>
                <a:spcPts val="4800"/>
              </a:spcBef>
            </a:pPr>
            <a:r>
              <a:rPr lang="pt-br" sz="2400">
                <a:solidFill>
                  <a:srgbClr val="0050A2"/>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FRA</a:t>
            </a:r>
          </a:p>
        </p:txBody>
      </p:sp>
      <p:sp>
        <p:nvSpPr>
          <p:cNvPr id="15" name="TextBox 14">
            <a:extLst>
              <a:ext uri="{FF2B5EF4-FFF2-40B4-BE49-F238E27FC236}">
                <a16:creationId xmlns:a16="http://schemas.microsoft.com/office/drawing/2014/main" id="{C6EA5B38-ECB0-3F40-9AE5-289504668B4F}"/>
              </a:ext>
            </a:extLst>
          </p:cNvPr>
          <p:cNvSpPr txBox="1"/>
          <p:nvPr/>
        </p:nvSpPr>
        <p:spPr>
          <a:xfrm>
            <a:off x="7847602" y="1615622"/>
            <a:ext cx="1032935" cy="461665"/>
          </a:xfrm>
          <a:prstGeom prst="rect">
            <a:avLst/>
          </a:prstGeom>
          <a:noFill/>
        </p:spPr>
        <p:txBody>
          <a:bodyPr wrap="square" rtlCol="0">
            <a:spAutoFit/>
          </a:bodyPr>
          <a:lstStyle/>
          <a:p>
            <a:pPr algn="ctr" defTabSz="609585">
              <a:spcBef>
                <a:spcPts val="4800"/>
              </a:spcBef>
            </a:pPr>
            <a:r>
              <a:rPr lang="pt-br" sz="2400">
                <a:solidFill>
                  <a:srgbClr val="0050A2"/>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CAN</a:t>
            </a:r>
          </a:p>
        </p:txBody>
      </p:sp>
      <p:sp>
        <p:nvSpPr>
          <p:cNvPr id="16" name="TextBox 15">
            <a:extLst>
              <a:ext uri="{FF2B5EF4-FFF2-40B4-BE49-F238E27FC236}">
                <a16:creationId xmlns:a16="http://schemas.microsoft.com/office/drawing/2014/main" id="{E87A51C2-F257-D54D-83DD-610FE3F4CE78}"/>
              </a:ext>
            </a:extLst>
          </p:cNvPr>
          <p:cNvSpPr txBox="1"/>
          <p:nvPr/>
        </p:nvSpPr>
        <p:spPr>
          <a:xfrm>
            <a:off x="5594350" y="1615622"/>
            <a:ext cx="1032935" cy="461665"/>
          </a:xfrm>
          <a:prstGeom prst="rect">
            <a:avLst/>
          </a:prstGeom>
          <a:noFill/>
        </p:spPr>
        <p:txBody>
          <a:bodyPr wrap="square" rtlCol="0">
            <a:spAutoFit/>
          </a:bodyPr>
          <a:lstStyle/>
          <a:p>
            <a:pPr algn="ctr" defTabSz="609585">
              <a:spcBef>
                <a:spcPts val="4800"/>
              </a:spcBef>
            </a:pPr>
            <a:r>
              <a:rPr lang="pt-br" sz="2400">
                <a:solidFill>
                  <a:srgbClr val="0050A2"/>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BRA</a:t>
            </a:r>
          </a:p>
        </p:txBody>
      </p:sp>
      <p:sp>
        <p:nvSpPr>
          <p:cNvPr id="17" name="TextBox 16">
            <a:extLst>
              <a:ext uri="{FF2B5EF4-FFF2-40B4-BE49-F238E27FC236}">
                <a16:creationId xmlns:a16="http://schemas.microsoft.com/office/drawing/2014/main" id="{7F29EA80-A381-2B4B-B900-30AB6D684900}"/>
              </a:ext>
            </a:extLst>
          </p:cNvPr>
          <p:cNvSpPr txBox="1"/>
          <p:nvPr/>
        </p:nvSpPr>
        <p:spPr>
          <a:xfrm>
            <a:off x="3341098" y="1615622"/>
            <a:ext cx="1032935" cy="461665"/>
          </a:xfrm>
          <a:prstGeom prst="rect">
            <a:avLst/>
          </a:prstGeom>
          <a:noFill/>
        </p:spPr>
        <p:txBody>
          <a:bodyPr wrap="square" rtlCol="0">
            <a:spAutoFit/>
          </a:bodyPr>
          <a:lstStyle/>
          <a:p>
            <a:pPr algn="ctr" defTabSz="609585">
              <a:spcBef>
                <a:spcPts val="4800"/>
              </a:spcBef>
            </a:pPr>
            <a:r>
              <a:rPr lang="pt-br" sz="2400">
                <a:solidFill>
                  <a:srgbClr val="0050A2"/>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AUS</a:t>
            </a:r>
          </a:p>
        </p:txBody>
      </p:sp>
      <p:pic>
        <p:nvPicPr>
          <p:cNvPr id="20" name="Picture 19">
            <a:extLst>
              <a:ext uri="{FF2B5EF4-FFF2-40B4-BE49-F238E27FC236}">
                <a16:creationId xmlns:a16="http://schemas.microsoft.com/office/drawing/2014/main" id="{F774E8EB-9E9F-8C4E-B10E-AD69B8568454}"/>
              </a:ext>
            </a:extLst>
          </p:cNvPr>
          <p:cNvPicPr>
            <a:picLocks noChangeAspect="1"/>
          </p:cNvPicPr>
          <p:nvPr/>
        </p:nvPicPr>
        <p:blipFill>
          <a:blip r:embed="rId4"/>
          <a:srcRect/>
          <a:stretch/>
        </p:blipFill>
        <p:spPr>
          <a:xfrm>
            <a:off x="2939832" y="673806"/>
            <a:ext cx="1832720" cy="941815"/>
          </a:xfrm>
          <a:prstGeom prst="rect">
            <a:avLst/>
          </a:prstGeom>
          <a:effectLst>
            <a:outerShdw blurRad="215900" dist="63500" dir="2700000" algn="tl" rotWithShape="0">
              <a:prstClr val="black">
                <a:alpha val="40000"/>
              </a:prstClr>
            </a:outerShdw>
          </a:effectLst>
        </p:spPr>
      </p:pic>
      <p:pic>
        <p:nvPicPr>
          <p:cNvPr id="21" name="Picture 20">
            <a:extLst>
              <a:ext uri="{FF2B5EF4-FFF2-40B4-BE49-F238E27FC236}">
                <a16:creationId xmlns:a16="http://schemas.microsoft.com/office/drawing/2014/main" id="{A59C59E5-4049-654D-B019-E677AAC72342}"/>
              </a:ext>
            </a:extLst>
          </p:cNvPr>
          <p:cNvPicPr>
            <a:picLocks noChangeAspect="1"/>
          </p:cNvPicPr>
          <p:nvPr/>
        </p:nvPicPr>
        <p:blipFill>
          <a:blip r:embed="rId5"/>
          <a:srcRect/>
          <a:stretch/>
        </p:blipFill>
        <p:spPr>
          <a:xfrm>
            <a:off x="5451052" y="709001"/>
            <a:ext cx="1325880" cy="891540"/>
          </a:xfrm>
          <a:prstGeom prst="rect">
            <a:avLst/>
          </a:prstGeom>
          <a:effectLst>
            <a:outerShdw blurRad="215900" dist="63500" dir="2700000" algn="tl" rotWithShape="0">
              <a:prstClr val="black">
                <a:alpha val="40000"/>
              </a:prstClr>
            </a:outerShdw>
          </a:effectLst>
        </p:spPr>
      </p:pic>
      <p:pic>
        <p:nvPicPr>
          <p:cNvPr id="22" name="Picture 21">
            <a:extLst>
              <a:ext uri="{FF2B5EF4-FFF2-40B4-BE49-F238E27FC236}">
                <a16:creationId xmlns:a16="http://schemas.microsoft.com/office/drawing/2014/main" id="{889B48E8-1633-464F-A9E7-4357F61FCD7B}"/>
              </a:ext>
            </a:extLst>
          </p:cNvPr>
          <p:cNvPicPr>
            <a:picLocks noChangeAspect="1"/>
          </p:cNvPicPr>
          <p:nvPr/>
        </p:nvPicPr>
        <p:blipFill>
          <a:blip r:embed="rId6"/>
          <a:srcRect/>
          <a:stretch/>
        </p:blipFill>
        <p:spPr>
          <a:xfrm>
            <a:off x="7455433" y="703375"/>
            <a:ext cx="1818580" cy="897165"/>
          </a:xfrm>
          <a:prstGeom prst="rect">
            <a:avLst/>
          </a:prstGeom>
          <a:effectLst>
            <a:outerShdw blurRad="215900" dist="63500" dir="2700000" algn="tl" rotWithShape="0">
              <a:prstClr val="black">
                <a:alpha val="40000"/>
              </a:prstClr>
            </a:outerShdw>
          </a:effectLst>
        </p:spPr>
      </p:pic>
      <p:pic>
        <p:nvPicPr>
          <p:cNvPr id="23" name="Picture 22">
            <a:extLst>
              <a:ext uri="{FF2B5EF4-FFF2-40B4-BE49-F238E27FC236}">
                <a16:creationId xmlns:a16="http://schemas.microsoft.com/office/drawing/2014/main" id="{8DC1DF1E-72E2-284D-95B0-EA3C5C4217F1}"/>
              </a:ext>
            </a:extLst>
          </p:cNvPr>
          <p:cNvPicPr>
            <a:picLocks noChangeAspect="1"/>
          </p:cNvPicPr>
          <p:nvPr/>
        </p:nvPicPr>
        <p:blipFill>
          <a:blip r:embed="rId7"/>
          <a:srcRect/>
          <a:stretch/>
        </p:blipFill>
        <p:spPr>
          <a:xfrm>
            <a:off x="9969339" y="709001"/>
            <a:ext cx="1315021" cy="891540"/>
          </a:xfrm>
          <a:prstGeom prst="rect">
            <a:avLst/>
          </a:prstGeom>
          <a:effectLst>
            <a:outerShdw blurRad="215900" dist="63500" dir="2700000" algn="tl" rotWithShape="0">
              <a:prstClr val="black">
                <a:alpha val="40000"/>
              </a:prstClr>
            </a:outerShdw>
          </a:effectLst>
        </p:spPr>
      </p:pic>
      <p:pic>
        <p:nvPicPr>
          <p:cNvPr id="24" name="Picture 23">
            <a:extLst>
              <a:ext uri="{FF2B5EF4-FFF2-40B4-BE49-F238E27FC236}">
                <a16:creationId xmlns:a16="http://schemas.microsoft.com/office/drawing/2014/main" id="{14E5A472-1123-7044-B315-3A1D53E17B9D}"/>
              </a:ext>
            </a:extLst>
          </p:cNvPr>
          <p:cNvPicPr>
            <a:picLocks noChangeAspect="1"/>
          </p:cNvPicPr>
          <p:nvPr/>
        </p:nvPicPr>
        <p:blipFill>
          <a:blip r:embed="rId8"/>
          <a:srcRect/>
          <a:stretch/>
        </p:blipFill>
        <p:spPr>
          <a:xfrm>
            <a:off x="943622" y="2783461"/>
            <a:ext cx="1315021" cy="891540"/>
          </a:xfrm>
          <a:prstGeom prst="rect">
            <a:avLst/>
          </a:prstGeom>
          <a:effectLst>
            <a:outerShdw blurRad="215900" dist="63500" dir="2700000" algn="tl" rotWithShape="0">
              <a:prstClr val="black">
                <a:alpha val="40000"/>
              </a:prstClr>
            </a:outerShdw>
          </a:effectLst>
        </p:spPr>
      </p:pic>
      <p:sp>
        <p:nvSpPr>
          <p:cNvPr id="25" name="TextBox 24">
            <a:extLst>
              <a:ext uri="{FF2B5EF4-FFF2-40B4-BE49-F238E27FC236}">
                <a16:creationId xmlns:a16="http://schemas.microsoft.com/office/drawing/2014/main" id="{175BF39D-A395-7C4B-BA65-48CD723FA6EF}"/>
              </a:ext>
            </a:extLst>
          </p:cNvPr>
          <p:cNvSpPr txBox="1"/>
          <p:nvPr/>
        </p:nvSpPr>
        <p:spPr>
          <a:xfrm>
            <a:off x="1084667" y="3690082"/>
            <a:ext cx="1032935" cy="461665"/>
          </a:xfrm>
          <a:prstGeom prst="rect">
            <a:avLst/>
          </a:prstGeom>
          <a:noFill/>
        </p:spPr>
        <p:txBody>
          <a:bodyPr wrap="square" rtlCol="0">
            <a:spAutoFit/>
          </a:bodyPr>
          <a:lstStyle/>
          <a:p>
            <a:pPr algn="ctr" defTabSz="609585">
              <a:spcBef>
                <a:spcPts val="4800"/>
              </a:spcBef>
            </a:pPr>
            <a:r>
              <a:rPr lang="pt-br" sz="2400">
                <a:solidFill>
                  <a:srgbClr val="0050A2"/>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DEU</a:t>
            </a:r>
          </a:p>
        </p:txBody>
      </p:sp>
      <p:sp>
        <p:nvSpPr>
          <p:cNvPr id="26" name="TextBox 25">
            <a:extLst>
              <a:ext uri="{FF2B5EF4-FFF2-40B4-BE49-F238E27FC236}">
                <a16:creationId xmlns:a16="http://schemas.microsoft.com/office/drawing/2014/main" id="{5954726F-C48F-7147-BDBA-3656D4FC0BC7}"/>
              </a:ext>
            </a:extLst>
          </p:cNvPr>
          <p:cNvSpPr txBox="1"/>
          <p:nvPr/>
        </p:nvSpPr>
        <p:spPr>
          <a:xfrm>
            <a:off x="10100854" y="3690082"/>
            <a:ext cx="1032935" cy="461665"/>
          </a:xfrm>
          <a:prstGeom prst="rect">
            <a:avLst/>
          </a:prstGeom>
          <a:noFill/>
        </p:spPr>
        <p:txBody>
          <a:bodyPr wrap="square" rtlCol="0">
            <a:spAutoFit/>
          </a:bodyPr>
          <a:lstStyle/>
          <a:p>
            <a:pPr algn="ctr" defTabSz="609585">
              <a:spcBef>
                <a:spcPts val="4800"/>
              </a:spcBef>
            </a:pPr>
            <a:r>
              <a:rPr lang="pt-br" sz="2400">
                <a:solidFill>
                  <a:srgbClr val="0050A2"/>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KOR</a:t>
            </a:r>
          </a:p>
        </p:txBody>
      </p:sp>
      <p:sp>
        <p:nvSpPr>
          <p:cNvPr id="27" name="TextBox 26">
            <a:extLst>
              <a:ext uri="{FF2B5EF4-FFF2-40B4-BE49-F238E27FC236}">
                <a16:creationId xmlns:a16="http://schemas.microsoft.com/office/drawing/2014/main" id="{6C2A5F28-286F-BF44-B607-ABF6A71AADE1}"/>
              </a:ext>
            </a:extLst>
          </p:cNvPr>
          <p:cNvSpPr txBox="1"/>
          <p:nvPr/>
        </p:nvSpPr>
        <p:spPr>
          <a:xfrm>
            <a:off x="7847602" y="3690082"/>
            <a:ext cx="1032935" cy="461665"/>
          </a:xfrm>
          <a:prstGeom prst="rect">
            <a:avLst/>
          </a:prstGeom>
          <a:noFill/>
        </p:spPr>
        <p:txBody>
          <a:bodyPr wrap="square" rtlCol="0">
            <a:spAutoFit/>
          </a:bodyPr>
          <a:lstStyle/>
          <a:p>
            <a:pPr algn="ctr" defTabSz="609585">
              <a:spcBef>
                <a:spcPts val="4800"/>
              </a:spcBef>
            </a:pPr>
            <a:r>
              <a:rPr lang="pt-br" sz="2400">
                <a:solidFill>
                  <a:srgbClr val="0050A2"/>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JPN</a:t>
            </a:r>
          </a:p>
        </p:txBody>
      </p:sp>
      <p:sp>
        <p:nvSpPr>
          <p:cNvPr id="28" name="TextBox 27">
            <a:extLst>
              <a:ext uri="{FF2B5EF4-FFF2-40B4-BE49-F238E27FC236}">
                <a16:creationId xmlns:a16="http://schemas.microsoft.com/office/drawing/2014/main" id="{663065E2-753E-A749-87AE-FAFF9F5EA562}"/>
              </a:ext>
            </a:extLst>
          </p:cNvPr>
          <p:cNvSpPr txBox="1"/>
          <p:nvPr/>
        </p:nvSpPr>
        <p:spPr>
          <a:xfrm>
            <a:off x="5594350" y="3690082"/>
            <a:ext cx="1032935" cy="461665"/>
          </a:xfrm>
          <a:prstGeom prst="rect">
            <a:avLst/>
          </a:prstGeom>
          <a:noFill/>
        </p:spPr>
        <p:txBody>
          <a:bodyPr wrap="square" rtlCol="0">
            <a:spAutoFit/>
          </a:bodyPr>
          <a:lstStyle/>
          <a:p>
            <a:pPr algn="ctr" defTabSz="609585">
              <a:spcBef>
                <a:spcPts val="4800"/>
              </a:spcBef>
            </a:pPr>
            <a:r>
              <a:rPr lang="pt-br" sz="2400">
                <a:solidFill>
                  <a:srgbClr val="0050A2"/>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ITA</a:t>
            </a:r>
          </a:p>
        </p:txBody>
      </p:sp>
      <p:sp>
        <p:nvSpPr>
          <p:cNvPr id="29" name="TextBox 28">
            <a:extLst>
              <a:ext uri="{FF2B5EF4-FFF2-40B4-BE49-F238E27FC236}">
                <a16:creationId xmlns:a16="http://schemas.microsoft.com/office/drawing/2014/main" id="{2925A81A-A4FD-2F49-9189-785725A6AB89}"/>
              </a:ext>
            </a:extLst>
          </p:cNvPr>
          <p:cNvSpPr txBox="1"/>
          <p:nvPr/>
        </p:nvSpPr>
        <p:spPr>
          <a:xfrm>
            <a:off x="3341098" y="3690082"/>
            <a:ext cx="1032935" cy="461665"/>
          </a:xfrm>
          <a:prstGeom prst="rect">
            <a:avLst/>
          </a:prstGeom>
          <a:noFill/>
        </p:spPr>
        <p:txBody>
          <a:bodyPr wrap="square" rtlCol="0">
            <a:spAutoFit/>
          </a:bodyPr>
          <a:lstStyle/>
          <a:p>
            <a:pPr algn="ctr" defTabSz="609585">
              <a:spcBef>
                <a:spcPts val="4800"/>
              </a:spcBef>
            </a:pPr>
            <a:r>
              <a:rPr lang="pt-br" sz="2400">
                <a:solidFill>
                  <a:srgbClr val="0050A2"/>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IND</a:t>
            </a:r>
          </a:p>
        </p:txBody>
      </p:sp>
      <p:pic>
        <p:nvPicPr>
          <p:cNvPr id="30" name="Picture 29">
            <a:extLst>
              <a:ext uri="{FF2B5EF4-FFF2-40B4-BE49-F238E27FC236}">
                <a16:creationId xmlns:a16="http://schemas.microsoft.com/office/drawing/2014/main" id="{3026E3F7-59BA-7A4F-ADC3-3590B7D59A3E}"/>
              </a:ext>
            </a:extLst>
          </p:cNvPr>
          <p:cNvPicPr>
            <a:picLocks noChangeAspect="1"/>
          </p:cNvPicPr>
          <p:nvPr/>
        </p:nvPicPr>
        <p:blipFill>
          <a:blip r:embed="rId9"/>
          <a:srcRect/>
          <a:stretch/>
        </p:blipFill>
        <p:spPr>
          <a:xfrm>
            <a:off x="3201389" y="2783461"/>
            <a:ext cx="1348740" cy="891540"/>
          </a:xfrm>
          <a:prstGeom prst="rect">
            <a:avLst/>
          </a:prstGeom>
          <a:effectLst>
            <a:outerShdw blurRad="215900" dist="63500" dir="2700000" algn="tl" rotWithShape="0">
              <a:prstClr val="black">
                <a:alpha val="40000"/>
              </a:prstClr>
            </a:outerShdw>
          </a:effectLst>
        </p:spPr>
      </p:pic>
      <p:pic>
        <p:nvPicPr>
          <p:cNvPr id="31" name="Picture 30">
            <a:extLst>
              <a:ext uri="{FF2B5EF4-FFF2-40B4-BE49-F238E27FC236}">
                <a16:creationId xmlns:a16="http://schemas.microsoft.com/office/drawing/2014/main" id="{E04C597D-B1DD-3242-A798-4D28247F1E33}"/>
              </a:ext>
            </a:extLst>
          </p:cNvPr>
          <p:cNvPicPr>
            <a:picLocks noChangeAspect="1"/>
          </p:cNvPicPr>
          <p:nvPr/>
        </p:nvPicPr>
        <p:blipFill>
          <a:blip r:embed="rId10"/>
          <a:srcRect/>
          <a:stretch/>
        </p:blipFill>
        <p:spPr>
          <a:xfrm>
            <a:off x="5445338" y="2783461"/>
            <a:ext cx="1337309" cy="891540"/>
          </a:xfrm>
          <a:prstGeom prst="rect">
            <a:avLst/>
          </a:prstGeom>
          <a:effectLst>
            <a:outerShdw blurRad="215900" dist="63500" dir="2700000" algn="tl" rotWithShape="0">
              <a:prstClr val="black">
                <a:alpha val="40000"/>
              </a:prstClr>
            </a:outerShdw>
          </a:effectLst>
        </p:spPr>
      </p:pic>
      <p:pic>
        <p:nvPicPr>
          <p:cNvPr id="32" name="Picture 31">
            <a:extLst>
              <a:ext uri="{FF2B5EF4-FFF2-40B4-BE49-F238E27FC236}">
                <a16:creationId xmlns:a16="http://schemas.microsoft.com/office/drawing/2014/main" id="{7F542BB9-A939-0E4F-812F-7645BBFC8532}"/>
              </a:ext>
            </a:extLst>
          </p:cNvPr>
          <p:cNvPicPr>
            <a:picLocks noChangeAspect="1"/>
          </p:cNvPicPr>
          <p:nvPr/>
        </p:nvPicPr>
        <p:blipFill>
          <a:blip r:embed="rId11"/>
          <a:srcRect/>
          <a:stretch/>
        </p:blipFill>
        <p:spPr>
          <a:xfrm>
            <a:off x="7673193" y="2806667"/>
            <a:ext cx="1394460" cy="845127"/>
          </a:xfrm>
          <a:prstGeom prst="rect">
            <a:avLst/>
          </a:prstGeom>
          <a:effectLst>
            <a:outerShdw blurRad="215900" dist="63500" dir="2700000" algn="tl" rotWithShape="0">
              <a:prstClr val="black">
                <a:alpha val="40000"/>
              </a:prstClr>
            </a:outerShdw>
          </a:effectLst>
        </p:spPr>
      </p:pic>
      <p:pic>
        <p:nvPicPr>
          <p:cNvPr id="33" name="Picture 32">
            <a:extLst>
              <a:ext uri="{FF2B5EF4-FFF2-40B4-BE49-F238E27FC236}">
                <a16:creationId xmlns:a16="http://schemas.microsoft.com/office/drawing/2014/main" id="{CB48EDFC-4B9A-9046-9FD1-E3145EFE787B}"/>
              </a:ext>
            </a:extLst>
          </p:cNvPr>
          <p:cNvPicPr>
            <a:picLocks noChangeAspect="1"/>
          </p:cNvPicPr>
          <p:nvPr/>
        </p:nvPicPr>
        <p:blipFill>
          <a:blip r:embed="rId12"/>
          <a:srcRect/>
          <a:stretch/>
        </p:blipFill>
        <p:spPr>
          <a:xfrm>
            <a:off x="9975341" y="2783461"/>
            <a:ext cx="1303020" cy="891540"/>
          </a:xfrm>
          <a:prstGeom prst="rect">
            <a:avLst/>
          </a:prstGeom>
          <a:effectLst>
            <a:outerShdw blurRad="215900" dist="63500" dir="2700000" algn="tl" rotWithShape="0">
              <a:prstClr val="black">
                <a:alpha val="40000"/>
              </a:prstClr>
            </a:outerShdw>
          </a:effectLst>
        </p:spPr>
      </p:pic>
      <p:pic>
        <p:nvPicPr>
          <p:cNvPr id="34" name="Picture 33">
            <a:extLst>
              <a:ext uri="{FF2B5EF4-FFF2-40B4-BE49-F238E27FC236}">
                <a16:creationId xmlns:a16="http://schemas.microsoft.com/office/drawing/2014/main" id="{E266EBC4-396F-DA45-A183-86140CA8D27B}"/>
              </a:ext>
            </a:extLst>
          </p:cNvPr>
          <p:cNvPicPr>
            <a:picLocks noChangeAspect="1"/>
          </p:cNvPicPr>
          <p:nvPr/>
        </p:nvPicPr>
        <p:blipFill>
          <a:blip r:embed="rId13"/>
          <a:srcRect/>
          <a:stretch/>
        </p:blipFill>
        <p:spPr>
          <a:xfrm>
            <a:off x="932478" y="4785131"/>
            <a:ext cx="1337309" cy="891540"/>
          </a:xfrm>
          <a:prstGeom prst="rect">
            <a:avLst/>
          </a:prstGeom>
          <a:effectLst>
            <a:outerShdw blurRad="215900" dist="63500" dir="2700000" algn="tl" rotWithShape="0">
              <a:prstClr val="black">
                <a:alpha val="40000"/>
              </a:prstClr>
            </a:outerShdw>
          </a:effectLst>
        </p:spPr>
      </p:pic>
      <p:sp>
        <p:nvSpPr>
          <p:cNvPr id="35" name="TextBox 34">
            <a:extLst>
              <a:ext uri="{FF2B5EF4-FFF2-40B4-BE49-F238E27FC236}">
                <a16:creationId xmlns:a16="http://schemas.microsoft.com/office/drawing/2014/main" id="{366A34B6-02BC-B249-BB30-29759FDEC147}"/>
              </a:ext>
            </a:extLst>
          </p:cNvPr>
          <p:cNvSpPr txBox="1"/>
          <p:nvPr/>
        </p:nvSpPr>
        <p:spPr>
          <a:xfrm>
            <a:off x="1084667" y="5691753"/>
            <a:ext cx="1032935" cy="461665"/>
          </a:xfrm>
          <a:prstGeom prst="rect">
            <a:avLst/>
          </a:prstGeom>
          <a:noFill/>
        </p:spPr>
        <p:txBody>
          <a:bodyPr wrap="square" rtlCol="0">
            <a:spAutoFit/>
          </a:bodyPr>
          <a:lstStyle/>
          <a:p>
            <a:pPr algn="ctr" defTabSz="609585">
              <a:spcBef>
                <a:spcPts val="4800"/>
              </a:spcBef>
            </a:pPr>
            <a:r>
              <a:rPr lang="pt-br" sz="2400">
                <a:solidFill>
                  <a:srgbClr val="0050A2"/>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NGA</a:t>
            </a:r>
          </a:p>
        </p:txBody>
      </p:sp>
      <p:sp>
        <p:nvSpPr>
          <p:cNvPr id="36" name="TextBox 35">
            <a:extLst>
              <a:ext uri="{FF2B5EF4-FFF2-40B4-BE49-F238E27FC236}">
                <a16:creationId xmlns:a16="http://schemas.microsoft.com/office/drawing/2014/main" id="{EB94C1FC-7B10-0E4C-A431-F4BD74923ACD}"/>
              </a:ext>
            </a:extLst>
          </p:cNvPr>
          <p:cNvSpPr txBox="1"/>
          <p:nvPr/>
        </p:nvSpPr>
        <p:spPr>
          <a:xfrm>
            <a:off x="10100854" y="5691753"/>
            <a:ext cx="1032935" cy="461665"/>
          </a:xfrm>
          <a:prstGeom prst="rect">
            <a:avLst/>
          </a:prstGeom>
          <a:noFill/>
        </p:spPr>
        <p:txBody>
          <a:bodyPr wrap="square" rtlCol="0">
            <a:spAutoFit/>
          </a:bodyPr>
          <a:lstStyle/>
          <a:p>
            <a:pPr algn="ctr" defTabSz="609585">
              <a:spcBef>
                <a:spcPts val="4800"/>
              </a:spcBef>
            </a:pPr>
            <a:r>
              <a:rPr lang="pt-br" sz="2400">
                <a:solidFill>
                  <a:srgbClr val="0050A2"/>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USA</a:t>
            </a:r>
          </a:p>
        </p:txBody>
      </p:sp>
      <p:sp>
        <p:nvSpPr>
          <p:cNvPr id="37" name="TextBox 36">
            <a:extLst>
              <a:ext uri="{FF2B5EF4-FFF2-40B4-BE49-F238E27FC236}">
                <a16:creationId xmlns:a16="http://schemas.microsoft.com/office/drawing/2014/main" id="{E5C8B6F0-7148-9944-93F8-0D65604E6E9E}"/>
              </a:ext>
            </a:extLst>
          </p:cNvPr>
          <p:cNvSpPr txBox="1"/>
          <p:nvPr/>
        </p:nvSpPr>
        <p:spPr>
          <a:xfrm>
            <a:off x="7847602" y="5691753"/>
            <a:ext cx="1032935" cy="461665"/>
          </a:xfrm>
          <a:prstGeom prst="rect">
            <a:avLst/>
          </a:prstGeom>
          <a:noFill/>
        </p:spPr>
        <p:txBody>
          <a:bodyPr wrap="square" rtlCol="0">
            <a:spAutoFit/>
          </a:bodyPr>
          <a:lstStyle/>
          <a:p>
            <a:pPr algn="ctr" defTabSz="609585">
              <a:spcBef>
                <a:spcPts val="4800"/>
              </a:spcBef>
            </a:pPr>
            <a:r>
              <a:rPr lang="pt-br" sz="2400">
                <a:solidFill>
                  <a:srgbClr val="0050A2"/>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GBR</a:t>
            </a:r>
          </a:p>
        </p:txBody>
      </p:sp>
      <p:sp>
        <p:nvSpPr>
          <p:cNvPr id="38" name="TextBox 37">
            <a:extLst>
              <a:ext uri="{FF2B5EF4-FFF2-40B4-BE49-F238E27FC236}">
                <a16:creationId xmlns:a16="http://schemas.microsoft.com/office/drawing/2014/main" id="{8184FF64-7288-A14B-BE41-D5EA81AD86F5}"/>
              </a:ext>
            </a:extLst>
          </p:cNvPr>
          <p:cNvSpPr txBox="1"/>
          <p:nvPr/>
        </p:nvSpPr>
        <p:spPr>
          <a:xfrm>
            <a:off x="5594350" y="5691753"/>
            <a:ext cx="1032935" cy="461665"/>
          </a:xfrm>
          <a:prstGeom prst="rect">
            <a:avLst/>
          </a:prstGeom>
          <a:noFill/>
        </p:spPr>
        <p:txBody>
          <a:bodyPr wrap="square" rtlCol="0">
            <a:spAutoFit/>
          </a:bodyPr>
          <a:lstStyle/>
          <a:p>
            <a:pPr algn="ctr" defTabSz="609585">
              <a:spcBef>
                <a:spcPts val="4800"/>
              </a:spcBef>
            </a:pPr>
            <a:r>
              <a:rPr lang="pt-br" sz="2400">
                <a:solidFill>
                  <a:srgbClr val="0050A2"/>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TWN</a:t>
            </a:r>
          </a:p>
        </p:txBody>
      </p:sp>
      <p:sp>
        <p:nvSpPr>
          <p:cNvPr id="39" name="TextBox 38">
            <a:extLst>
              <a:ext uri="{FF2B5EF4-FFF2-40B4-BE49-F238E27FC236}">
                <a16:creationId xmlns:a16="http://schemas.microsoft.com/office/drawing/2014/main" id="{74561E35-8EFD-1F46-B814-5082078C44B3}"/>
              </a:ext>
            </a:extLst>
          </p:cNvPr>
          <p:cNvSpPr txBox="1"/>
          <p:nvPr/>
        </p:nvSpPr>
        <p:spPr>
          <a:xfrm>
            <a:off x="3341098" y="5691753"/>
            <a:ext cx="1032935" cy="461665"/>
          </a:xfrm>
          <a:prstGeom prst="rect">
            <a:avLst/>
          </a:prstGeom>
          <a:noFill/>
        </p:spPr>
        <p:txBody>
          <a:bodyPr wrap="square" rtlCol="0">
            <a:spAutoFit/>
          </a:bodyPr>
          <a:lstStyle/>
          <a:p>
            <a:pPr algn="ctr" defTabSz="609585">
              <a:spcBef>
                <a:spcPts val="4800"/>
              </a:spcBef>
            </a:pPr>
            <a:r>
              <a:rPr lang="pt-br" sz="2400">
                <a:solidFill>
                  <a:srgbClr val="0050A2"/>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ZAF</a:t>
            </a:r>
          </a:p>
        </p:txBody>
      </p:sp>
      <p:pic>
        <p:nvPicPr>
          <p:cNvPr id="40" name="Picture 39">
            <a:extLst>
              <a:ext uri="{FF2B5EF4-FFF2-40B4-BE49-F238E27FC236}">
                <a16:creationId xmlns:a16="http://schemas.microsoft.com/office/drawing/2014/main" id="{432F6F76-7834-284F-8C48-3F0ED0A31C27}"/>
              </a:ext>
            </a:extLst>
          </p:cNvPr>
          <p:cNvPicPr>
            <a:picLocks noChangeAspect="1"/>
          </p:cNvPicPr>
          <p:nvPr/>
        </p:nvPicPr>
        <p:blipFill>
          <a:blip r:embed="rId14"/>
          <a:srcRect/>
          <a:stretch/>
        </p:blipFill>
        <p:spPr>
          <a:xfrm>
            <a:off x="3201389" y="4785131"/>
            <a:ext cx="1348740" cy="891540"/>
          </a:xfrm>
          <a:prstGeom prst="rect">
            <a:avLst/>
          </a:prstGeom>
          <a:effectLst>
            <a:outerShdw blurRad="215900" dist="63500" dir="2700000" algn="tl" rotWithShape="0">
              <a:prstClr val="black">
                <a:alpha val="40000"/>
              </a:prstClr>
            </a:outerShdw>
          </a:effectLst>
        </p:spPr>
      </p:pic>
      <p:pic>
        <p:nvPicPr>
          <p:cNvPr id="41" name="Picture 40">
            <a:extLst>
              <a:ext uri="{FF2B5EF4-FFF2-40B4-BE49-F238E27FC236}">
                <a16:creationId xmlns:a16="http://schemas.microsoft.com/office/drawing/2014/main" id="{C0A0F154-C8C4-F644-AFED-5088817359FF}"/>
              </a:ext>
            </a:extLst>
          </p:cNvPr>
          <p:cNvPicPr>
            <a:picLocks noChangeAspect="1"/>
          </p:cNvPicPr>
          <p:nvPr/>
        </p:nvPicPr>
        <p:blipFill>
          <a:blip r:embed="rId15"/>
          <a:srcRect/>
          <a:stretch/>
        </p:blipFill>
        <p:spPr>
          <a:xfrm>
            <a:off x="5445338" y="4785131"/>
            <a:ext cx="1337309" cy="891540"/>
          </a:xfrm>
          <a:prstGeom prst="rect">
            <a:avLst/>
          </a:prstGeom>
          <a:effectLst>
            <a:outerShdw blurRad="215900" dist="63500" dir="2700000" algn="tl" rotWithShape="0">
              <a:prstClr val="black">
                <a:alpha val="40000"/>
              </a:prstClr>
            </a:outerShdw>
          </a:effectLst>
        </p:spPr>
      </p:pic>
      <p:pic>
        <p:nvPicPr>
          <p:cNvPr id="42" name="Picture 41">
            <a:extLst>
              <a:ext uri="{FF2B5EF4-FFF2-40B4-BE49-F238E27FC236}">
                <a16:creationId xmlns:a16="http://schemas.microsoft.com/office/drawing/2014/main" id="{D9541933-1ABA-8942-B81F-E071B6EC05C3}"/>
              </a:ext>
            </a:extLst>
          </p:cNvPr>
          <p:cNvPicPr>
            <a:picLocks noChangeAspect="1"/>
          </p:cNvPicPr>
          <p:nvPr/>
        </p:nvPicPr>
        <p:blipFill>
          <a:blip r:embed="rId16"/>
          <a:srcRect/>
          <a:stretch/>
        </p:blipFill>
        <p:spPr>
          <a:xfrm>
            <a:off x="7712911" y="4785131"/>
            <a:ext cx="1315021" cy="891540"/>
          </a:xfrm>
          <a:prstGeom prst="rect">
            <a:avLst/>
          </a:prstGeom>
          <a:effectLst>
            <a:outerShdw blurRad="215900" dist="63500" dir="2700000" algn="tl" rotWithShape="0">
              <a:prstClr val="black">
                <a:alpha val="40000"/>
              </a:prstClr>
            </a:outerShdw>
          </a:effectLst>
        </p:spPr>
      </p:pic>
      <p:pic>
        <p:nvPicPr>
          <p:cNvPr id="43" name="Picture 42">
            <a:extLst>
              <a:ext uri="{FF2B5EF4-FFF2-40B4-BE49-F238E27FC236}">
                <a16:creationId xmlns:a16="http://schemas.microsoft.com/office/drawing/2014/main" id="{7A1E5A52-B31F-434F-A7B1-CECE8D282588}"/>
              </a:ext>
            </a:extLst>
          </p:cNvPr>
          <p:cNvPicPr>
            <a:picLocks noChangeAspect="1"/>
          </p:cNvPicPr>
          <p:nvPr/>
        </p:nvPicPr>
        <p:blipFill>
          <a:blip r:embed="rId17"/>
          <a:srcRect/>
          <a:stretch/>
        </p:blipFill>
        <p:spPr>
          <a:xfrm>
            <a:off x="9779890" y="4785131"/>
            <a:ext cx="1629639" cy="857703"/>
          </a:xfrm>
          <a:prstGeom prst="rect">
            <a:avLst/>
          </a:prstGeom>
          <a:effectLst>
            <a:outerShdw blurRad="215900" dist="63500" dir="2700000" algn="tl" rotWithShape="0">
              <a:prstClr val="black">
                <a:alpha val="40000"/>
              </a:prstClr>
            </a:outerShdw>
          </a:effectLst>
        </p:spPr>
      </p:pic>
    </p:spTree>
    <p:extLst>
      <p:ext uri="{BB962C8B-B14F-4D97-AF65-F5344CB8AC3E}">
        <p14:creationId xmlns:p14="http://schemas.microsoft.com/office/powerpoint/2010/main" val="1496638348"/>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5" y="0"/>
            <a:ext cx="12187411" cy="6858000"/>
          </a:xfrm>
          <a:prstGeom prst="rect">
            <a:avLst/>
          </a:prstGeom>
        </p:spPr>
      </p:pic>
    </p:spTree>
    <p:extLst>
      <p:ext uri="{BB962C8B-B14F-4D97-AF65-F5344CB8AC3E}">
        <p14:creationId xmlns:p14="http://schemas.microsoft.com/office/powerpoint/2010/main" val="996248864"/>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55D9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9F6E95-8E5D-8941-80C5-AB328F0A29D7}"/>
              </a:ext>
            </a:extLst>
          </p:cNvPr>
          <p:cNvPicPr>
            <a:picLocks noChangeAspect="1"/>
          </p:cNvPicPr>
          <p:nvPr/>
        </p:nvPicPr>
        <p:blipFill rotWithShape="1">
          <a:blip r:embed="rId3"/>
          <a:srcRect l="15613" t="30012" r="13413" b="7367"/>
          <a:stretch/>
        </p:blipFill>
        <p:spPr>
          <a:xfrm>
            <a:off x="1688636" y="1146771"/>
            <a:ext cx="8814728" cy="4624900"/>
          </a:xfrm>
          <a:prstGeom prst="rect">
            <a:avLst/>
          </a:prstGeom>
          <a:ln>
            <a:noFill/>
          </a:ln>
        </p:spPr>
      </p:pic>
      <p:sp>
        <p:nvSpPr>
          <p:cNvPr id="6" name="Rectangle 5">
            <a:extLst>
              <a:ext uri="{FF2B5EF4-FFF2-40B4-BE49-F238E27FC236}">
                <a16:creationId xmlns:a16="http://schemas.microsoft.com/office/drawing/2014/main" id="{1B5860EF-91D1-684C-A66C-3A5D6685F86E}"/>
              </a:ext>
            </a:extLst>
          </p:cNvPr>
          <p:cNvSpPr/>
          <p:nvPr/>
        </p:nvSpPr>
        <p:spPr>
          <a:xfrm>
            <a:off x="10398235" y="325111"/>
            <a:ext cx="420413" cy="2557357"/>
          </a:xfrm>
          <a:prstGeom prst="rect">
            <a:avLst/>
          </a:prstGeom>
          <a:solidFill>
            <a:srgbClr val="255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pt-br" sz="2400">
              <a:solidFill>
                <a:srgbClr val="FFFFFF"/>
              </a:solidFill>
              <a:latin typeface="Calibri" panose="020F0502020204030204"/>
            </a:endParaRPr>
          </a:p>
        </p:txBody>
      </p:sp>
      <p:sp>
        <p:nvSpPr>
          <p:cNvPr id="8" name="Rectangle 7">
            <a:extLst>
              <a:ext uri="{FF2B5EF4-FFF2-40B4-BE49-F238E27FC236}">
                <a16:creationId xmlns:a16="http://schemas.microsoft.com/office/drawing/2014/main" id="{47A8B5A2-9C48-D44C-B17D-D5484FC2AFC2}"/>
              </a:ext>
            </a:extLst>
          </p:cNvPr>
          <p:cNvSpPr/>
          <p:nvPr/>
        </p:nvSpPr>
        <p:spPr>
          <a:xfrm>
            <a:off x="10450800" y="4271010"/>
            <a:ext cx="420413" cy="2557357"/>
          </a:xfrm>
          <a:prstGeom prst="rect">
            <a:avLst/>
          </a:prstGeom>
          <a:solidFill>
            <a:srgbClr val="255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pt-br" sz="2400">
              <a:solidFill>
                <a:srgbClr val="FFFFFF"/>
              </a:solidFill>
              <a:latin typeface="Calibri" panose="020F0502020204030204"/>
            </a:endParaRPr>
          </a:p>
        </p:txBody>
      </p:sp>
      <p:sp>
        <p:nvSpPr>
          <p:cNvPr id="9" name="Rectangle 8">
            <a:extLst>
              <a:ext uri="{FF2B5EF4-FFF2-40B4-BE49-F238E27FC236}">
                <a16:creationId xmlns:a16="http://schemas.microsoft.com/office/drawing/2014/main" id="{88B111AC-A33D-AD49-830A-7C9B0C80D56F}"/>
              </a:ext>
            </a:extLst>
          </p:cNvPr>
          <p:cNvSpPr/>
          <p:nvPr/>
        </p:nvSpPr>
        <p:spPr>
          <a:xfrm>
            <a:off x="10477083" y="2586991"/>
            <a:ext cx="420413" cy="2557357"/>
          </a:xfrm>
          <a:prstGeom prst="rect">
            <a:avLst/>
          </a:prstGeom>
          <a:solidFill>
            <a:srgbClr val="255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pt-br" sz="2400">
              <a:solidFill>
                <a:srgbClr val="FFFFFF"/>
              </a:solidFill>
              <a:latin typeface="Calibri" panose="020F0502020204030204"/>
            </a:endParaRPr>
          </a:p>
        </p:txBody>
      </p:sp>
    </p:spTree>
    <p:extLst>
      <p:ext uri="{BB962C8B-B14F-4D97-AF65-F5344CB8AC3E}">
        <p14:creationId xmlns:p14="http://schemas.microsoft.com/office/powerpoint/2010/main" val="2644570278"/>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5860EF-91D1-684C-A66C-3A5D6685F86E}"/>
              </a:ext>
            </a:extLst>
          </p:cNvPr>
          <p:cNvSpPr/>
          <p:nvPr/>
        </p:nvSpPr>
        <p:spPr>
          <a:xfrm>
            <a:off x="795131" y="5661330"/>
            <a:ext cx="2003728" cy="858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pt-br" sz="2400">
              <a:solidFill>
                <a:srgbClr val="FFFFFF"/>
              </a:solidFill>
              <a:latin typeface="Calibri" panose="020F0502020204030204"/>
            </a:endParaRPr>
          </a:p>
        </p:txBody>
      </p:sp>
      <p:sp>
        <p:nvSpPr>
          <p:cNvPr id="7" name="Subtitle 2">
            <a:extLst>
              <a:ext uri="{FF2B5EF4-FFF2-40B4-BE49-F238E27FC236}">
                <a16:creationId xmlns:a16="http://schemas.microsoft.com/office/drawing/2014/main" id="{41E91073-A591-9E4D-A3D1-806CAEA0421A}"/>
              </a:ext>
            </a:extLst>
          </p:cNvPr>
          <p:cNvSpPr txBox="1">
            <a:spLocks/>
          </p:cNvSpPr>
          <p:nvPr/>
        </p:nvSpPr>
        <p:spPr>
          <a:xfrm>
            <a:off x="96483" y="1180968"/>
            <a:ext cx="11922035" cy="1636381"/>
          </a:xfrm>
          <a:prstGeom prst="rect">
            <a:avLst/>
          </a:prstGeom>
          <a:effectLst>
            <a:glow rad="12700">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defTabSz="914377">
              <a:spcBef>
                <a:spcPts val="1000"/>
              </a:spcBef>
            </a:pPr>
            <a:r>
              <a:rPr lang="pt-br" sz="7200">
                <a:solidFill>
                  <a:srgbClr val="0050A2"/>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Only </a:t>
            </a:r>
            <a:r>
              <a:rPr lang="pt-br" sz="13333">
                <a:solidFill>
                  <a:srgbClr val="0050A2"/>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35%</a:t>
            </a:r>
          </a:p>
        </p:txBody>
      </p:sp>
      <p:sp>
        <p:nvSpPr>
          <p:cNvPr id="8" name="Subtitle 2">
            <a:extLst>
              <a:ext uri="{FF2B5EF4-FFF2-40B4-BE49-F238E27FC236}">
                <a16:creationId xmlns:a16="http://schemas.microsoft.com/office/drawing/2014/main" id="{07C48594-9D8D-B349-9A5E-F5BE0D0AF525}"/>
              </a:ext>
            </a:extLst>
          </p:cNvPr>
          <p:cNvSpPr txBox="1">
            <a:spLocks/>
          </p:cNvSpPr>
          <p:nvPr/>
        </p:nvSpPr>
        <p:spPr>
          <a:xfrm>
            <a:off x="795131" y="3067048"/>
            <a:ext cx="10383008" cy="2179765"/>
          </a:xfrm>
          <a:prstGeom prst="rect">
            <a:avLst/>
          </a:prstGeom>
          <a:effectLst>
            <a:glow rad="12700">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defTabSz="914377">
              <a:spcBef>
                <a:spcPts val="1000"/>
              </a:spcBef>
            </a:pPr>
            <a:r>
              <a:rPr lang="pt-br" sz="5867">
                <a:solidFill>
                  <a:srgbClr val="0050A2"/>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Rotary is an organization for people like me.</a:t>
            </a:r>
          </a:p>
        </p:txBody>
      </p:sp>
      <p:pic>
        <p:nvPicPr>
          <p:cNvPr id="9" name="Picture 8">
            <a:extLst>
              <a:ext uri="{FF2B5EF4-FFF2-40B4-BE49-F238E27FC236}">
                <a16:creationId xmlns:a16="http://schemas.microsoft.com/office/drawing/2014/main" id="{2935A1FC-7863-0A45-84E7-8228099041D2}"/>
              </a:ext>
            </a:extLst>
          </p:cNvPr>
          <p:cNvPicPr>
            <a:picLocks noChangeAspect="1"/>
          </p:cNvPicPr>
          <p:nvPr/>
        </p:nvPicPr>
        <p:blipFill>
          <a:blip r:embed="rId3"/>
          <a:stretch>
            <a:fillRect/>
          </a:stretch>
        </p:blipFill>
        <p:spPr>
          <a:xfrm>
            <a:off x="8870094" y="5144627"/>
            <a:ext cx="2724260" cy="1021597"/>
          </a:xfrm>
          <a:prstGeom prst="rect">
            <a:avLst/>
          </a:prstGeom>
        </p:spPr>
      </p:pic>
    </p:spTree>
    <p:extLst>
      <p:ext uri="{BB962C8B-B14F-4D97-AF65-F5344CB8AC3E}">
        <p14:creationId xmlns:p14="http://schemas.microsoft.com/office/powerpoint/2010/main" val="3434773856"/>
      </p:ext>
    </p:extLst>
  </p:cSld>
  <p:clrMapOvr>
    <a:masterClrMapping/>
  </p:clrMapOvr>
  <p:transition spd="slow">
    <p:fade/>
  </p:transition>
</p:sld>
</file>

<file path=ppt/theme/theme1.xml><?xml version="1.0" encoding="utf-8"?>
<a:theme xmlns:a="http://schemas.openxmlformats.org/drawingml/2006/main" name="1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Rotary">
      <a:dk1>
        <a:srgbClr val="000000"/>
      </a:dk1>
      <a:lt1>
        <a:srgbClr val="FFFFFF"/>
      </a:lt1>
      <a:dk2>
        <a:srgbClr val="687D90"/>
      </a:dk2>
      <a:lt2>
        <a:srgbClr val="A7ACA2"/>
      </a:lt2>
      <a:accent1>
        <a:srgbClr val="0050A2"/>
      </a:accent1>
      <a:accent2>
        <a:srgbClr val="019FCB"/>
      </a:accent2>
      <a:accent3>
        <a:srgbClr val="0C3C7C"/>
      </a:accent3>
      <a:accent4>
        <a:srgbClr val="F7A81B"/>
      </a:accent4>
      <a:accent5>
        <a:srgbClr val="FFFFFF"/>
      </a:accent5>
      <a:accent6>
        <a:srgbClr val="000000"/>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2744</Words>
  <Application>Microsoft Office PowerPoint</Application>
  <PresentationFormat>Widescreen</PresentationFormat>
  <Paragraphs>286</Paragraphs>
  <Slides>46</Slides>
  <Notes>45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46</vt:i4>
      </vt:variant>
    </vt:vector>
  </HeadingPairs>
  <TitlesOfParts>
    <vt:vector size="55" baseType="lpstr">
      <vt:lpstr>Arial</vt:lpstr>
      <vt:lpstr>Calibri</vt:lpstr>
      <vt:lpstr>Calibri Light</vt:lpstr>
      <vt:lpstr>Corbel</vt:lpstr>
      <vt:lpstr>Franklin Gothic Book</vt:lpstr>
      <vt:lpstr>Franklin Gothic Medium</vt:lpstr>
      <vt:lpstr>Symbol</vt:lpstr>
      <vt:lpstr>1_Office Theme</vt:lpstr>
      <vt:lpstr>Office Theme</vt:lpstr>
      <vt:lpstr>PowerPoint Presentation</vt:lpstr>
      <vt:lpstr>The Rotary Action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Rotary Action Plan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Hugh Dawkins</dc:creator>
  <cp:lastModifiedBy>Hugh Dawkins</cp:lastModifiedBy>
  <cp:revision>1</cp:revision>
  <dcterms:created xsi:type="dcterms:W3CDTF">2023-02-05T23:35:58Z</dcterms:created>
  <dcterms:modified xsi:type="dcterms:W3CDTF">2023-02-05T23:37:36Z</dcterms:modified>
</cp:coreProperties>
</file>